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omments/comment1.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1.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3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63"/>
  </p:notesMasterIdLst>
  <p:sldIdLst>
    <p:sldId id="296" r:id="rId3"/>
    <p:sldId id="760" r:id="rId4"/>
    <p:sldId id="618" r:id="rId5"/>
    <p:sldId id="638" r:id="rId6"/>
    <p:sldId id="729" r:id="rId7"/>
    <p:sldId id="926" r:id="rId8"/>
    <p:sldId id="756" r:id="rId9"/>
    <p:sldId id="858" r:id="rId10"/>
    <p:sldId id="891" r:id="rId11"/>
    <p:sldId id="892" r:id="rId12"/>
    <p:sldId id="940" r:id="rId13"/>
    <p:sldId id="945" r:id="rId14"/>
    <p:sldId id="652" r:id="rId15"/>
    <p:sldId id="941" r:id="rId16"/>
    <p:sldId id="885" r:id="rId17"/>
    <p:sldId id="886" r:id="rId18"/>
    <p:sldId id="913" r:id="rId19"/>
    <p:sldId id="914" r:id="rId20"/>
    <p:sldId id="927" r:id="rId21"/>
    <p:sldId id="944" r:id="rId22"/>
    <p:sldId id="918" r:id="rId23"/>
    <p:sldId id="919" r:id="rId24"/>
    <p:sldId id="920" r:id="rId25"/>
    <p:sldId id="921" r:id="rId26"/>
    <p:sldId id="922" r:id="rId27"/>
    <p:sldId id="923" r:id="rId28"/>
    <p:sldId id="942" r:id="rId29"/>
    <p:sldId id="947" r:id="rId30"/>
    <p:sldId id="930" r:id="rId31"/>
    <p:sldId id="361" r:id="rId32"/>
    <p:sldId id="408" r:id="rId33"/>
    <p:sldId id="936" r:id="rId34"/>
    <p:sldId id="937" r:id="rId35"/>
    <p:sldId id="938" r:id="rId36"/>
    <p:sldId id="639" r:id="rId37"/>
    <p:sldId id="916" r:id="rId38"/>
    <p:sldId id="934" r:id="rId39"/>
    <p:sldId id="929" r:id="rId40"/>
    <p:sldId id="897" r:id="rId41"/>
    <p:sldId id="898" r:id="rId42"/>
    <p:sldId id="943" r:id="rId43"/>
    <p:sldId id="725" r:id="rId44"/>
    <p:sldId id="847" r:id="rId45"/>
    <p:sldId id="848" r:id="rId46"/>
    <p:sldId id="849" r:id="rId47"/>
    <p:sldId id="852" r:id="rId48"/>
    <p:sldId id="853" r:id="rId49"/>
    <p:sldId id="902" r:id="rId50"/>
    <p:sldId id="854" r:id="rId51"/>
    <p:sldId id="903" r:id="rId52"/>
    <p:sldId id="855" r:id="rId53"/>
    <p:sldId id="904" r:id="rId54"/>
    <p:sldId id="856" r:id="rId55"/>
    <p:sldId id="905" r:id="rId56"/>
    <p:sldId id="875" r:id="rId57"/>
    <p:sldId id="759" r:id="rId58"/>
    <p:sldId id="726" r:id="rId59"/>
    <p:sldId id="262" r:id="rId60"/>
    <p:sldId id="833" r:id="rId61"/>
    <p:sldId id="835" r:id="rId6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29"/>
            <p14:sldId id="926"/>
            <p14:sldId id="756"/>
            <p14:sldId id="858"/>
            <p14:sldId id="891"/>
            <p14:sldId id="892"/>
            <p14:sldId id="940"/>
            <p14:sldId id="945"/>
            <p14:sldId id="652"/>
            <p14:sldId id="941"/>
            <p14:sldId id="885"/>
            <p14:sldId id="886"/>
            <p14:sldId id="913"/>
            <p14:sldId id="914"/>
            <p14:sldId id="927"/>
            <p14:sldId id="944"/>
            <p14:sldId id="918"/>
            <p14:sldId id="919"/>
            <p14:sldId id="920"/>
            <p14:sldId id="921"/>
            <p14:sldId id="922"/>
            <p14:sldId id="923"/>
            <p14:sldId id="942"/>
            <p14:sldId id="947"/>
            <p14:sldId id="930"/>
            <p14:sldId id="361"/>
            <p14:sldId id="408"/>
            <p14:sldId id="936"/>
            <p14:sldId id="937"/>
            <p14:sldId id="938"/>
            <p14:sldId id="639"/>
            <p14:sldId id="916"/>
            <p14:sldId id="934"/>
            <p14:sldId id="929"/>
            <p14:sldId id="897"/>
            <p14:sldId id="898"/>
            <p14:sldId id="943"/>
            <p14:sldId id="725"/>
            <p14:sldId id="847"/>
            <p14:sldId id="848"/>
            <p14:sldId id="849"/>
            <p14:sldId id="852"/>
            <p14:sldId id="853"/>
            <p14:sldId id="902"/>
            <p14:sldId id="854"/>
            <p14:sldId id="903"/>
            <p14:sldId id="855"/>
            <p14:sldId id="904"/>
            <p14:sldId id="856"/>
            <p14:sldId id="905"/>
            <p14:sldId id="875"/>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2"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8A28"/>
    <a:srgbClr val="33A8C7"/>
    <a:srgbClr val="FFFF00"/>
    <a:srgbClr val="FFFFFF"/>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96" autoAdjust="0"/>
    <p:restoredTop sz="68196" autoAdjust="0"/>
  </p:normalViewPr>
  <p:slideViewPr>
    <p:cSldViewPr>
      <p:cViewPr varScale="1">
        <p:scale>
          <a:sx n="72" d="100"/>
          <a:sy n="72" d="100"/>
        </p:scale>
        <p:origin x="1050" y="54"/>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a:t>合金化元素影响蠕变性能的重要程度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0872524020628533"/>
          <c:y val="0.10678336455704004"/>
          <c:w val="0.76282809974518961"/>
          <c:h val="0.73423773627555411"/>
        </c:manualLayout>
      </c:layout>
      <c:barChart>
        <c:barDir val="col"/>
        <c:grouping val="clustered"/>
        <c:varyColors val="0"/>
        <c:ser>
          <c:idx val="0"/>
          <c:order val="0"/>
          <c:spPr>
            <a:solidFill>
              <a:schemeClr val="accent2"/>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Sheet1!$A$1:$A$14</c:f>
              <c:strCache>
                <c:ptCount val="14"/>
                <c:pt idx="0">
                  <c:v>Mo_wt</c:v>
                </c:pt>
                <c:pt idx="1">
                  <c:v>Co_wt</c:v>
                </c:pt>
                <c:pt idx="2">
                  <c:v>Ti_wt</c:v>
                </c:pt>
                <c:pt idx="3">
                  <c:v>Re_wt</c:v>
                </c:pt>
                <c:pt idx="4">
                  <c:v>Ta_wt</c:v>
                </c:pt>
                <c:pt idx="5">
                  <c:v>Ni_wt</c:v>
                </c:pt>
                <c:pt idx="6">
                  <c:v>Al_wt</c:v>
                </c:pt>
                <c:pt idx="7">
                  <c:v>C_wt</c:v>
                </c:pt>
                <c:pt idx="8">
                  <c:v>Y_wt</c:v>
                </c:pt>
                <c:pt idx="9">
                  <c:v>W_wt</c:v>
                </c:pt>
                <c:pt idx="10">
                  <c:v>B_wt</c:v>
                </c:pt>
                <c:pt idx="11">
                  <c:v>Cr_wt</c:v>
                </c:pt>
                <c:pt idx="12">
                  <c:v>Nb_wt</c:v>
                </c:pt>
                <c:pt idx="13">
                  <c:v>Hf_wt</c:v>
                </c:pt>
              </c:strCache>
            </c:strRef>
          </c:cat>
          <c:val>
            <c:numRef>
              <c:f>Sheet1!$B$1:$B$14</c:f>
              <c:numCache>
                <c:formatCode>0.00E+00</c:formatCode>
                <c:ptCount val="14"/>
                <c:pt idx="0">
                  <c:v>0.38814622700000001</c:v>
                </c:pt>
                <c:pt idx="1">
                  <c:v>0.25530481199999999</c:v>
                </c:pt>
                <c:pt idx="2">
                  <c:v>9.8532464900000005E-2</c:v>
                </c:pt>
                <c:pt idx="3">
                  <c:v>9.1488648500000005E-2</c:v>
                </c:pt>
                <c:pt idx="4">
                  <c:v>6.0934254299999997E-2</c:v>
                </c:pt>
                <c:pt idx="5">
                  <c:v>4.1713640500000003E-2</c:v>
                </c:pt>
                <c:pt idx="6">
                  <c:v>2.63200668E-2</c:v>
                </c:pt>
                <c:pt idx="7">
                  <c:v>1.93377811E-2</c:v>
                </c:pt>
                <c:pt idx="8">
                  <c:v>1.3935700699999999E-2</c:v>
                </c:pt>
                <c:pt idx="9">
                  <c:v>3.94001388E-3</c:v>
                </c:pt>
                <c:pt idx="10">
                  <c:v>3.4639018399999999E-4</c:v>
                </c:pt>
                <c:pt idx="11">
                  <c:v>0</c:v>
                </c:pt>
                <c:pt idx="12">
                  <c:v>0</c:v>
                </c:pt>
                <c:pt idx="13">
                  <c:v>0</c:v>
                </c:pt>
              </c:numCache>
            </c:numRef>
          </c:val>
          <c:extLst>
            <c:ext xmlns:c16="http://schemas.microsoft.com/office/drawing/2014/chart" uri="{C3380CC4-5D6E-409C-BE32-E72D297353CC}">
              <c16:uniqueId val="{00000000-AC59-42A2-928B-2E60C55C2E10}"/>
            </c:ext>
          </c:extLst>
        </c:ser>
        <c:dLbls>
          <c:showLegendKey val="0"/>
          <c:showVal val="0"/>
          <c:showCatName val="0"/>
          <c:showSerName val="0"/>
          <c:showPercent val="0"/>
          <c:showBubbleSize val="0"/>
        </c:dLbls>
        <c:gapWidth val="219"/>
        <c:overlap val="-27"/>
        <c:axId val="1006024943"/>
        <c:axId val="902660671"/>
      </c:barChart>
      <c:catAx>
        <c:axId val="10060249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合金化元素</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02660671"/>
        <c:crosses val="autoZero"/>
        <c:auto val="1"/>
        <c:lblAlgn val="ctr"/>
        <c:lblOffset val="100"/>
        <c:noMultiLvlLbl val="0"/>
      </c:catAx>
      <c:valAx>
        <c:axId val="9026606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特征重要性</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060249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47859617329674E-2"/>
          <c:y val="3.8133901038022805E-2"/>
          <c:w val="0.85800170832389477"/>
          <c:h val="0.81886397006939171"/>
        </c:manualLayout>
      </c:layout>
      <c:barChart>
        <c:barDir val="col"/>
        <c:grouping val="clustered"/>
        <c:varyColors val="0"/>
        <c:ser>
          <c:idx val="0"/>
          <c:order val="0"/>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Sheet1!$A$1:$A$5</c:f>
              <c:strCache>
                <c:ptCount val="5"/>
                <c:pt idx="0">
                  <c:v>L</c:v>
                </c:pt>
                <c:pt idx="1">
                  <c:v>τ</c:v>
                </c:pt>
                <c:pt idx="2">
                  <c:v>Ni3Al_fraction</c:v>
                </c:pt>
                <c:pt idx="3">
                  <c:v>G</c:v>
                </c:pt>
                <c:pt idx="4">
                  <c:v>DL</c:v>
                </c:pt>
              </c:strCache>
            </c:strRef>
          </c:cat>
          <c:val>
            <c:numRef>
              <c:f>Sheet1!$B$1:$B$5</c:f>
              <c:numCache>
                <c:formatCode>0.00E+00</c:formatCode>
                <c:ptCount val="5"/>
                <c:pt idx="0" formatCode="General">
                  <c:v>0.43202511999999998</c:v>
                </c:pt>
                <c:pt idx="1">
                  <c:v>0.29525277</c:v>
                </c:pt>
                <c:pt idx="2" formatCode="General">
                  <c:v>0.20126854</c:v>
                </c:pt>
                <c:pt idx="3" formatCode="General">
                  <c:v>7.1453559999999999E-2</c:v>
                </c:pt>
                <c:pt idx="4" formatCode="General">
                  <c:v>0</c:v>
                </c:pt>
              </c:numCache>
            </c:numRef>
          </c:val>
          <c:extLst>
            <c:ext xmlns:c16="http://schemas.microsoft.com/office/drawing/2014/chart" uri="{C3380CC4-5D6E-409C-BE32-E72D297353CC}">
              <c16:uniqueId val="{00000000-114A-47D1-9A44-DFEBFAF42577}"/>
            </c:ext>
          </c:extLst>
        </c:ser>
        <c:dLbls>
          <c:showLegendKey val="0"/>
          <c:showVal val="0"/>
          <c:showCatName val="0"/>
          <c:showSerName val="0"/>
          <c:showPercent val="0"/>
          <c:showBubbleSize val="0"/>
        </c:dLbls>
        <c:gapWidth val="219"/>
        <c:overlap val="-27"/>
        <c:axId val="95091407"/>
        <c:axId val="92215007"/>
      </c:barChart>
      <c:catAx>
        <c:axId val="95091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微观描述因子</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2215007"/>
        <c:crosses val="autoZero"/>
        <c:auto val="1"/>
        <c:lblAlgn val="ctr"/>
        <c:lblOffset val="100"/>
        <c:noMultiLvlLbl val="0"/>
      </c:catAx>
      <c:valAx>
        <c:axId val="9221500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特征重要性</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50914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2"/>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Sheet1!$S$7:$S$11</c:f>
              <c:strCache>
                <c:ptCount val="5"/>
                <c:pt idx="0">
                  <c:v>L</c:v>
                </c:pt>
                <c:pt idx="1">
                  <c:v>τ</c:v>
                </c:pt>
                <c:pt idx="2">
                  <c:v>G</c:v>
                </c:pt>
                <c:pt idx="3">
                  <c:v>Ni3Al_fraction</c:v>
                </c:pt>
                <c:pt idx="4">
                  <c:v>DL</c:v>
                </c:pt>
              </c:strCache>
            </c:strRef>
          </c:cat>
          <c:val>
            <c:numRef>
              <c:f>Sheet1!$T$7:$T$11</c:f>
              <c:numCache>
                <c:formatCode>General</c:formatCode>
                <c:ptCount val="5"/>
                <c:pt idx="0">
                  <c:v>0.86799999999999999</c:v>
                </c:pt>
                <c:pt idx="1">
                  <c:v>0.73199999999999998</c:v>
                </c:pt>
                <c:pt idx="2">
                  <c:v>0.68567159752815554</c:v>
                </c:pt>
                <c:pt idx="3">
                  <c:v>0.65600000000000003</c:v>
                </c:pt>
                <c:pt idx="4">
                  <c:v>0.42726206348211287</c:v>
                </c:pt>
              </c:numCache>
            </c:numRef>
          </c:val>
          <c:extLst>
            <c:ext xmlns:c16="http://schemas.microsoft.com/office/drawing/2014/chart" uri="{C3380CC4-5D6E-409C-BE32-E72D297353CC}">
              <c16:uniqueId val="{00000000-E948-4DBB-AABD-86337838DD5C}"/>
            </c:ext>
          </c:extLst>
        </c:ser>
        <c:dLbls>
          <c:showLegendKey val="0"/>
          <c:showVal val="0"/>
          <c:showCatName val="0"/>
          <c:showSerName val="0"/>
          <c:showPercent val="0"/>
          <c:showBubbleSize val="0"/>
        </c:dLbls>
        <c:gapWidth val="219"/>
        <c:overlap val="-27"/>
        <c:axId val="786013824"/>
        <c:axId val="784747296"/>
      </c:barChart>
      <c:catAx>
        <c:axId val="786013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微观描述因子</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4747296"/>
        <c:crosses val="autoZero"/>
        <c:auto val="1"/>
        <c:lblAlgn val="ctr"/>
        <c:lblOffset val="100"/>
        <c:noMultiLvlLbl val="0"/>
      </c:catAx>
      <c:valAx>
        <c:axId val="784747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6013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Sheet1!$S$20:$S$33</c:f>
              <c:strCache>
                <c:ptCount val="14"/>
                <c:pt idx="0">
                  <c:v>Co</c:v>
                </c:pt>
                <c:pt idx="1">
                  <c:v>Ti</c:v>
                </c:pt>
                <c:pt idx="2">
                  <c:v>Ta</c:v>
                </c:pt>
                <c:pt idx="3">
                  <c:v>Cr</c:v>
                </c:pt>
                <c:pt idx="4">
                  <c:v>Al</c:v>
                </c:pt>
                <c:pt idx="5">
                  <c:v>Ni</c:v>
                </c:pt>
                <c:pt idx="6">
                  <c:v>Mo</c:v>
                </c:pt>
                <c:pt idx="7">
                  <c:v>Re</c:v>
                </c:pt>
                <c:pt idx="8">
                  <c:v>Hf</c:v>
                </c:pt>
                <c:pt idx="9">
                  <c:v>C</c:v>
                </c:pt>
                <c:pt idx="10">
                  <c:v>W</c:v>
                </c:pt>
                <c:pt idx="11">
                  <c:v>B</c:v>
                </c:pt>
                <c:pt idx="12">
                  <c:v>Y</c:v>
                </c:pt>
                <c:pt idx="13">
                  <c:v>Nb</c:v>
                </c:pt>
              </c:strCache>
            </c:strRef>
          </c:cat>
          <c:val>
            <c:numRef>
              <c:f>Sheet1!$T$20:$T$33</c:f>
              <c:numCache>
                <c:formatCode>General</c:formatCode>
                <c:ptCount val="14"/>
                <c:pt idx="0">
                  <c:v>0.61161104777250785</c:v>
                </c:pt>
                <c:pt idx="1">
                  <c:v>0.60915835935799978</c:v>
                </c:pt>
                <c:pt idx="2">
                  <c:v>0.60663460131589897</c:v>
                </c:pt>
                <c:pt idx="3">
                  <c:v>0.56389728740122635</c:v>
                </c:pt>
                <c:pt idx="4">
                  <c:v>0.56372498487649914</c:v>
                </c:pt>
                <c:pt idx="5">
                  <c:v>0.56042691935821398</c:v>
                </c:pt>
                <c:pt idx="6">
                  <c:v>0.54517221649991299</c:v>
                </c:pt>
                <c:pt idx="7">
                  <c:v>0.52509570514227222</c:v>
                </c:pt>
                <c:pt idx="8">
                  <c:v>0.52155531333355798</c:v>
                </c:pt>
                <c:pt idx="9">
                  <c:v>0.50225440036185098</c:v>
                </c:pt>
                <c:pt idx="10">
                  <c:v>0.48826682990649911</c:v>
                </c:pt>
                <c:pt idx="11">
                  <c:v>0.46717074189459301</c:v>
                </c:pt>
                <c:pt idx="12">
                  <c:v>0.24</c:v>
                </c:pt>
                <c:pt idx="13">
                  <c:v>0.22</c:v>
                </c:pt>
              </c:numCache>
            </c:numRef>
          </c:val>
          <c:extLst>
            <c:ext xmlns:c16="http://schemas.microsoft.com/office/drawing/2014/chart" uri="{C3380CC4-5D6E-409C-BE32-E72D297353CC}">
              <c16:uniqueId val="{00000000-4ACE-4851-AE4E-75DC3C68284E}"/>
            </c:ext>
          </c:extLst>
        </c:ser>
        <c:dLbls>
          <c:showLegendKey val="0"/>
          <c:showVal val="0"/>
          <c:showCatName val="0"/>
          <c:showSerName val="0"/>
          <c:showPercent val="0"/>
          <c:showBubbleSize val="0"/>
        </c:dLbls>
        <c:gapWidth val="219"/>
        <c:overlap val="-27"/>
        <c:axId val="858896864"/>
        <c:axId val="859130128"/>
      </c:barChart>
      <c:catAx>
        <c:axId val="858896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合金化元素</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59130128"/>
        <c:crosses val="autoZero"/>
        <c:auto val="1"/>
        <c:lblAlgn val="ctr"/>
        <c:lblOffset val="100"/>
        <c:noMultiLvlLbl val="0"/>
      </c:catAx>
      <c:valAx>
        <c:axId val="859130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58896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9-30T09:54:44.758" idx="2">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2">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325A3985-4B9B-49D4-98A2-FED433F78CCA}" type="presOf" srcId="{09FEEF98-66D8-4266-9535-59667BCA2E50}" destId="{D7A831F6-224E-4255-B33E-DD2359E3B625}" srcOrd="0" destOrd="0" presId="urn:microsoft.com/office/officeart/2005/8/layout/vList2"/>
    <dgm:cxn modelId="{7AA89391-72D2-44ED-93B0-C828064DACCD}" type="presOf" srcId="{FE0B8CEE-7931-4C6C-ABAD-786E9B835F96}" destId="{25B85B47-B55F-40A6-95E0-5ED6A9B870BF}" srcOrd="0" destOrd="0" presId="urn:microsoft.com/office/officeart/2005/8/layout/vList2"/>
    <dgm:cxn modelId="{F60F51DF-5B2E-4888-BC32-02F717A43F93}" type="presOf" srcId="{A6AD3BAA-9012-48AF-8113-54AD8DB43514}" destId="{E31A7A90-9CD5-4F7D-BB1D-2BA0EB5BD2C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accent1">
            <a:lumMod val="75000"/>
          </a:schemeClr>
        </a:solidFill>
      </dgm:spPr>
      <dgm:t>
        <a:bodyPr/>
        <a:lstStyle/>
        <a:p>
          <a:r>
            <a:rPr lang="zh-CN" altLang="en-US" sz="1600" b="1" dirty="0">
              <a:solidFill>
                <a:srgbClr val="FF0000"/>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accent1">
            <a:lumMod val="75000"/>
          </a:schemeClr>
        </a:solidFill>
      </dgm:spPr>
      <dgm:t>
        <a:bodyPr/>
        <a:lstStyle/>
        <a:p>
          <a:r>
            <a:rPr lang="zh-CN" altLang="en-US" sz="1600" b="1" dirty="0">
              <a:solidFill>
                <a:srgbClr val="FF0000"/>
              </a:solidFill>
            </a:rPr>
            <a:t>蠕变断裂寿命的预测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accent1">
            <a:lumMod val="75000"/>
          </a:schemeClr>
        </a:solidFill>
      </dgm:spPr>
      <dgm:t>
        <a:bodyPr/>
        <a:lstStyle/>
        <a:p>
          <a:r>
            <a:rPr lang="zh-CN" altLang="en-US" sz="1600" b="1" dirty="0">
              <a:solidFill>
                <a:schemeClr val="bg1"/>
              </a:solidFill>
            </a:rPr>
            <a:t>蠕变性能优劣的识别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2BEE061E-160B-40F0-BBAF-0674AA21B03B}" type="presOf" srcId="{FB5E4B73-157A-4954-A19F-A18E6CEE0354}" destId="{C6F21890-3A6C-4602-8FCF-0C96D1F700E9}" srcOrd="0" destOrd="2"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93E34F87-12B9-4043-AA7D-DDBD27B4ABDA}" type="presOf" srcId="{58265A0D-2329-4215-8773-A1AC7D09D922}" destId="{C6F21890-3A6C-4602-8FCF-0C96D1F700E9}" srcOrd="0" destOrd="4"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95BFD5CA-EB40-440B-89D2-5513F2CD8D3B}" srcId="{FB5E4B73-157A-4954-A19F-A18E6CEE0354}" destId="{C18D8C86-CE09-45BA-9652-25A0D5909322}" srcOrd="0" destOrd="0" parTransId="{600564BE-84F6-4271-A7CC-F324C8929673}" sibTransId="{DA2DB17F-26DD-4AED-B6C0-14A427B8AB55}"/>
    <dgm:cxn modelId="{BCC9D2D1-5525-4EA6-839C-4BF952575884}" srcId="{8D427307-CEAF-4DD7-BB85-8785E2DCDB7F}" destId="{FB5E4B73-157A-4954-A19F-A18E6CEE0354}" srcOrd="1" destOrd="0" parTransId="{D2212CF5-3B7C-4369-B6C5-89AC55E9C354}" sibTransId="{FAB108FD-4D08-487A-BC36-E05C9E20D1AE}"/>
    <dgm:cxn modelId="{318BA2DA-A3F4-4F11-BFE0-5FDA26FF82CA}" type="presOf" srcId="{0C6CA62A-2507-4191-8334-84E9AE83554B}" destId="{F7AC9A4C-6529-4451-8901-2A7189893D58}" srcOrd="0" destOrd="0" presId="urn:microsoft.com/office/officeart/2008/layout/VerticalCurvedList"/>
    <dgm:cxn modelId="{369DDEDA-3AB2-4CA4-B29F-B2EAEED95DD1}" srcId="{FB5E4B73-157A-4954-A19F-A18E6CEE0354}" destId="{58265A0D-2329-4215-8773-A1AC7D09D922}" srcOrd="1" destOrd="0" parTransId="{3AAFEFAF-DB36-424F-AA1E-A4BC198AD279}" sibTransId="{C0D2E35B-E5AF-42FD-A635-D402F8725B09}"/>
    <dgm:cxn modelId="{9D5A0FE1-E111-4E5E-BF14-005848CBD399}" srcId="{534D5989-8F4D-4258-8225-B724768E9233}" destId="{A031629A-C912-46DE-9250-B3AB97DBFEF3}" srcOrd="0" destOrd="0" parTransId="{D4DB4B43-FE32-40E2-A322-C82FEF4FD8CF}" sibTransId="{D7A9A80B-B499-4CE9-B8B6-42D8B19FB683}"/>
    <dgm:cxn modelId="{A3CF81E6-209C-4908-A88A-F01EDC214D45}" type="presOf" srcId="{C18D8C86-CE09-45BA-9652-25A0D5909322}" destId="{C6F21890-3A6C-4602-8FCF-0C96D1F700E9}" srcOrd="0" destOrd="3" presId="urn:microsoft.com/office/officeart/2008/layout/VerticalCurvedList"/>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pt>
    <dgm:pt modelId="{ACDA8352-C935-4395-A1ED-363F3D3463B7}" type="pres">
      <dgm:prSet presAssocID="{0DB4C500-93C1-4CE4-AC56-6DD2FAE06FFE}" presName="rootConnector" presStyleLbl="node1" presStyleIdx="0" presStyleCnt="3"/>
      <dgm:spPr/>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pt>
    <dgm:pt modelId="{DA89D0B9-4088-4B1F-BA45-49A961AF3E62}" type="pres">
      <dgm:prSet presAssocID="{2B1A0796-63CE-4E96-9C4C-E6B3CA4669EB}" presName="childText" presStyleLbl="bgAcc1" presStyleIdx="0" presStyleCnt="6">
        <dgm:presLayoutVars>
          <dgm:bulletEnabled val="1"/>
        </dgm:presLayoutVars>
      </dgm:prSet>
      <dgm:spPr/>
    </dgm:pt>
    <dgm:pt modelId="{85FD7CF3-84BF-4E34-B90F-F20EB29CCB5F}" type="pres">
      <dgm:prSet presAssocID="{91754EBC-0421-4EA7-BAD6-989EEBD5CEE6}" presName="Name13" presStyleLbl="parChTrans1D2" presStyleIdx="1" presStyleCnt="6"/>
      <dgm:spPr/>
    </dgm:pt>
    <dgm:pt modelId="{D6D0C84B-22FC-4FA7-8096-4ECF2B94127E}" type="pres">
      <dgm:prSet presAssocID="{905714E7-D3D1-4916-886E-DC6E1FF73A16}" presName="childText" presStyleLbl="bgAcc1" presStyleIdx="1" presStyleCnt="6">
        <dgm:presLayoutVars>
          <dgm:bulletEnabled val="1"/>
        </dgm:presLayoutVars>
      </dgm:prSet>
      <dgm:spPr/>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pt>
    <dgm:pt modelId="{DA7FEB6A-E6E1-4B2E-94AC-17763021845B}" type="pres">
      <dgm:prSet presAssocID="{21C51405-76E8-4A00-845A-86800666BB67}" presName="rootConnector" presStyleLbl="node1" presStyleIdx="1" presStyleCnt="3"/>
      <dgm:spPr/>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pt>
    <dgm:pt modelId="{446E69E0-5647-45F4-A910-5F42E67674DE}" type="pres">
      <dgm:prSet presAssocID="{5BBEADFB-A26D-48B4-975E-C1D4E01E260D}" presName="childText" presStyleLbl="bgAcc1" presStyleIdx="2" presStyleCnt="6">
        <dgm:presLayoutVars>
          <dgm:bulletEnabled val="1"/>
        </dgm:presLayoutVars>
      </dgm:prSet>
      <dgm:spPr/>
    </dgm:pt>
    <dgm:pt modelId="{71580D6D-C17D-4923-94E4-94BC22B40C7A}" type="pres">
      <dgm:prSet presAssocID="{2DC0D404-4DFC-491C-B95B-724920B420A3}" presName="Name13" presStyleLbl="parChTrans1D2" presStyleIdx="3" presStyleCnt="6"/>
      <dgm:spPr/>
    </dgm:pt>
    <dgm:pt modelId="{54B080BA-24F3-4EA2-94A5-0DEF720DC6C4}" type="pres">
      <dgm:prSet presAssocID="{C56580E1-8BC4-4F33-9F2B-5F2E13A105A0}" presName="childText" presStyleLbl="bgAcc1" presStyleIdx="3" presStyleCnt="6">
        <dgm:presLayoutVars>
          <dgm:bulletEnabled val="1"/>
        </dgm:presLayoutVars>
      </dgm:prSet>
      <dgm:spPr/>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pt>
    <dgm:pt modelId="{CDC1F74C-3BD6-4589-A537-1D8419AA4251}" type="pres">
      <dgm:prSet presAssocID="{DCC8A619-A2A6-4B91-AB49-1D64A6E26C15}" presName="rootConnector" presStyleLbl="node1" presStyleIdx="2" presStyleCnt="3"/>
      <dgm:spPr/>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pt>
    <dgm:pt modelId="{2810B4B2-87FE-42C0-808C-A3800A81EF25}" type="pres">
      <dgm:prSet presAssocID="{94237239-E2AD-412D-83B5-47475A3443C5}" presName="childText" presStyleLbl="bgAcc1" presStyleIdx="4" presStyleCnt="6">
        <dgm:presLayoutVars>
          <dgm:bulletEnabled val="1"/>
        </dgm:presLayoutVars>
      </dgm:prSet>
      <dgm:spPr/>
    </dgm:pt>
    <dgm:pt modelId="{91EE09D6-B260-412B-A806-528785525829}" type="pres">
      <dgm:prSet presAssocID="{5DDE0134-6DA6-4DC7-8494-7F57ED4EB05C}" presName="Name13" presStyleLbl="parChTrans1D2" presStyleIdx="5" presStyleCnt="6"/>
      <dgm:spPr/>
    </dgm:pt>
    <dgm:pt modelId="{E2A11D60-F863-4F86-810C-40CEA3ED63C6}" type="pres">
      <dgm:prSet presAssocID="{4D032C26-803F-4E1C-864A-6B0EA0993CFC}" presName="childText" presStyleLbl="bgAcc1" presStyleIdx="5" presStyleCnt="6">
        <dgm:presLayoutVars>
          <dgm:bulletEnabled val="1"/>
        </dgm:presLayoutVars>
      </dgm:prSet>
      <dgm:spPr/>
    </dgm:pt>
  </dgm:ptLst>
  <dgm:cxnLst>
    <dgm:cxn modelId="{65A7761C-E32D-4D31-80FC-0EA66BB6DF6A}" type="presOf" srcId="{5BBEADFB-A26D-48B4-975E-C1D4E01E260D}" destId="{446E69E0-5647-45F4-A910-5F42E67674DE}" srcOrd="0" destOrd="0" presId="urn:microsoft.com/office/officeart/2005/8/layout/hierarchy3"/>
    <dgm:cxn modelId="{94C3F122-C84B-422B-B9E6-6CFD1A3BCE13}" type="presOf" srcId="{8D42EC4D-7F27-4A8C-B61C-9A6F05BA267F}" destId="{9A970488-2247-4EB7-A492-AEAA6C8FA329}" srcOrd="0" destOrd="0" presId="urn:microsoft.com/office/officeart/2005/8/layout/hierarchy3"/>
    <dgm:cxn modelId="{51D95B23-E6D1-45A8-AE17-2A637A4FA31A}" type="presOf" srcId="{4D032C26-803F-4E1C-864A-6B0EA0993CFC}" destId="{E2A11D60-F863-4F86-810C-40CEA3ED63C6}" srcOrd="0" destOrd="0" presId="urn:microsoft.com/office/officeart/2005/8/layout/hierarchy3"/>
    <dgm:cxn modelId="{49D01024-2CD1-48C3-AA05-F58F880F31E4}" type="presOf" srcId="{0DB4C500-93C1-4CE4-AC56-6DD2FAE06FFE}" destId="{ACDA8352-C935-4395-A1ED-363F3D3463B7}" srcOrd="1"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D87AC237-42A5-40B6-89C0-38A55D3469DF}" type="presOf" srcId="{62FFC75B-D0CF-42C1-8782-6232026BCEE9}" destId="{423306B9-6C0F-40E8-8797-AC413DB05B7C}" srcOrd="0" destOrd="0" presId="urn:microsoft.com/office/officeart/2005/8/layout/hierarchy3"/>
    <dgm:cxn modelId="{97AA6238-AEE6-4213-934F-6E7CE64256A1}" type="presOf" srcId="{2DC0D404-4DFC-491C-B95B-724920B420A3}" destId="{71580D6D-C17D-4923-94E4-94BC22B40C7A}"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EA69C36C-B557-4059-9D8A-2A1AFCBEE79E}" type="presOf" srcId="{94237239-E2AD-412D-83B5-47475A3443C5}" destId="{2810B4B2-87FE-42C0-808C-A3800A81EF25}"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34F4B455-DD1B-452C-A0F5-ECB5C817BACD}" type="presOf" srcId="{21C51405-76E8-4A00-845A-86800666BB67}" destId="{DA7FEB6A-E6E1-4B2E-94AC-17763021845B}" srcOrd="1" destOrd="0" presId="urn:microsoft.com/office/officeart/2005/8/layout/hierarchy3"/>
    <dgm:cxn modelId="{DF790A7A-2465-4698-A162-C98E50797E4B}" type="presOf" srcId="{21C51405-76E8-4A00-845A-86800666BB67}" destId="{92746ED9-4F62-47FF-BAB1-3ED559BE362E}"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DE1F285-DF0D-4774-9190-607282CFEE8C}" srcId="{21C51405-76E8-4A00-845A-86800666BB67}" destId="{5BBEADFB-A26D-48B4-975E-C1D4E01E260D}" srcOrd="0" destOrd="0" parTransId="{8D42EC4D-7F27-4A8C-B61C-9A6F05BA267F}" sibTransId="{620A30E5-D11D-4D6A-A084-63947F505A1A}"/>
    <dgm:cxn modelId="{F2B77587-ED0B-4AD2-B5D6-97EE31A7C4A1}" type="presOf" srcId="{905714E7-D3D1-4916-886E-DC6E1FF73A16}" destId="{D6D0C84B-22FC-4FA7-8096-4ECF2B94127E}" srcOrd="0" destOrd="0" presId="urn:microsoft.com/office/officeart/2005/8/layout/hierarchy3"/>
    <dgm:cxn modelId="{44CAE48E-8414-4FB7-BDD5-108B8BA16F4D}" type="presOf" srcId="{2B1A0796-63CE-4E96-9C4C-E6B3CA4669EB}" destId="{DA89D0B9-4088-4B1F-BA45-49A961AF3E62}"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DC102C96-13AE-4753-8784-C42C83C6A74A}" type="presOf" srcId="{C56580E1-8BC4-4F33-9F2B-5F2E13A105A0}" destId="{54B080BA-24F3-4EA2-94A5-0DEF720DC6C4}" srcOrd="0" destOrd="0" presId="urn:microsoft.com/office/officeart/2005/8/layout/hierarchy3"/>
    <dgm:cxn modelId="{6E6950A2-8AB7-46EE-B48E-3F7E7E310A9F}" type="presOf" srcId="{C7707E2C-2F2A-4CEE-AA33-D0C89E9EABEB}" destId="{660A3C24-5BAF-4B03-B030-D64B68CAD622}" srcOrd="0"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3E0304B1-DD13-4613-A980-C638A477F2E7}" type="presOf" srcId="{DCC8A619-A2A6-4B91-AB49-1D64A6E26C15}" destId="{CDC1F74C-3BD6-4589-A537-1D8419AA4251}" srcOrd="1" destOrd="0" presId="urn:microsoft.com/office/officeart/2005/8/layout/hierarchy3"/>
    <dgm:cxn modelId="{F005E1B3-EE1D-4450-8DC7-328622F9940E}" type="presOf" srcId="{DCC8A619-A2A6-4B91-AB49-1D64A6E26C15}" destId="{F94DC143-015A-4398-BC8D-FCC089A81638}" srcOrd="0" destOrd="0" presId="urn:microsoft.com/office/officeart/2005/8/layout/hierarchy3"/>
    <dgm:cxn modelId="{2C0C3EC3-CAE6-4D0E-8312-FDD335C40B1A}" type="presOf" srcId="{91754EBC-0421-4EA7-BAD6-989EEBD5CEE6}" destId="{85FD7CF3-84BF-4E34-B90F-F20EB29CCB5F}" srcOrd="0"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FA6577D3-5039-4A43-B3A2-1050A62B91FC}" srcId="{DCC8A619-A2A6-4B91-AB49-1D64A6E26C15}" destId="{4D032C26-803F-4E1C-864A-6B0EA0993CFC}" srcOrd="1" destOrd="0" parTransId="{5DDE0134-6DA6-4DC7-8494-7F57ED4EB05C}" sibTransId="{B2691EF0-B918-442D-A9DD-C15B49E5F637}"/>
    <dgm:cxn modelId="{C85D0CDC-B6B4-48DC-AE41-76567B64E6E1}" type="presOf" srcId="{6A880E6D-DCE9-497A-B26E-EC2134FC4437}" destId="{0A19F72D-6CA7-497D-AE63-81944D703DF1}" srcOrd="0" destOrd="0" presId="urn:microsoft.com/office/officeart/2005/8/layout/hierarchy3"/>
    <dgm:cxn modelId="{716CA3E1-72DF-4AC3-B4B0-AC26637229F6}" type="presOf" srcId="{0DB4C500-93C1-4CE4-AC56-6DD2FAE06FFE}" destId="{2122DD0E-AB83-4413-BC1E-F9D93DCEE517}" srcOrd="0" destOrd="0" presId="urn:microsoft.com/office/officeart/2005/8/layout/hierarchy3"/>
    <dgm:cxn modelId="{9217A4F6-F5D9-4904-A43B-DAB2B428BD2C}" type="presOf" srcId="{5DDE0134-6DA6-4DC7-8494-7F57ED4EB05C}" destId="{91EE09D6-B260-412B-A806-528785525829}" srcOrd="0" destOrd="0" presId="urn:microsoft.com/office/officeart/2005/8/layout/hierarchy3"/>
    <dgm:cxn modelId="{D62C3CE4-A187-4977-8449-44142BEB05A5}" type="presParOf" srcId="{423306B9-6C0F-40E8-8797-AC413DB05B7C}" destId="{43259CBC-8528-45DF-B7BB-1C263489412C}" srcOrd="0" destOrd="0" presId="urn:microsoft.com/office/officeart/2005/8/layout/hierarchy3"/>
    <dgm:cxn modelId="{4DCEECD3-2080-4C88-85D1-A545EFE9EFA4}" type="presParOf" srcId="{43259CBC-8528-45DF-B7BB-1C263489412C}" destId="{86660FFC-531D-440F-BF16-49F2DCF07CFB}" srcOrd="0" destOrd="0" presId="urn:microsoft.com/office/officeart/2005/8/layout/hierarchy3"/>
    <dgm:cxn modelId="{DA841EA4-81E3-422E-9872-D804A6E771EC}" type="presParOf" srcId="{86660FFC-531D-440F-BF16-49F2DCF07CFB}" destId="{2122DD0E-AB83-4413-BC1E-F9D93DCEE517}" srcOrd="0" destOrd="0" presId="urn:microsoft.com/office/officeart/2005/8/layout/hierarchy3"/>
    <dgm:cxn modelId="{C8420C10-6B6E-4E8E-B4F4-148C91BEB4F2}" type="presParOf" srcId="{86660FFC-531D-440F-BF16-49F2DCF07CFB}" destId="{ACDA8352-C935-4395-A1ED-363F3D3463B7}" srcOrd="1" destOrd="0" presId="urn:microsoft.com/office/officeart/2005/8/layout/hierarchy3"/>
    <dgm:cxn modelId="{1D603D4E-E5A1-4926-9D14-083549510916}" type="presParOf" srcId="{43259CBC-8528-45DF-B7BB-1C263489412C}" destId="{C98EE6A4-7B0E-40C3-9965-831FD6224565}" srcOrd="1" destOrd="0" presId="urn:microsoft.com/office/officeart/2005/8/layout/hierarchy3"/>
    <dgm:cxn modelId="{9A3E4319-51CA-456F-8141-D4EEFC6E101F}" type="presParOf" srcId="{C98EE6A4-7B0E-40C3-9965-831FD6224565}" destId="{660A3C24-5BAF-4B03-B030-D64B68CAD622}" srcOrd="0" destOrd="0" presId="urn:microsoft.com/office/officeart/2005/8/layout/hierarchy3"/>
    <dgm:cxn modelId="{4843F4C0-9CB6-40E5-8122-E061AAB92A10}" type="presParOf" srcId="{C98EE6A4-7B0E-40C3-9965-831FD6224565}" destId="{DA89D0B9-4088-4B1F-BA45-49A961AF3E62}" srcOrd="1" destOrd="0" presId="urn:microsoft.com/office/officeart/2005/8/layout/hierarchy3"/>
    <dgm:cxn modelId="{9BCF1608-102B-4A9B-BD85-644795669516}" type="presParOf" srcId="{C98EE6A4-7B0E-40C3-9965-831FD6224565}" destId="{85FD7CF3-84BF-4E34-B90F-F20EB29CCB5F}" srcOrd="2" destOrd="0" presId="urn:microsoft.com/office/officeart/2005/8/layout/hierarchy3"/>
    <dgm:cxn modelId="{87E738B2-07FC-459E-843F-E6A896F015F2}" type="presParOf" srcId="{C98EE6A4-7B0E-40C3-9965-831FD6224565}" destId="{D6D0C84B-22FC-4FA7-8096-4ECF2B94127E}" srcOrd="3" destOrd="0" presId="urn:microsoft.com/office/officeart/2005/8/layout/hierarchy3"/>
    <dgm:cxn modelId="{CCE3D8BA-EC10-411F-AE84-98ED8DB5D651}" type="presParOf" srcId="{423306B9-6C0F-40E8-8797-AC413DB05B7C}" destId="{FDE64862-A61F-4E74-9C3F-981C72F8F80A}" srcOrd="1" destOrd="0" presId="urn:microsoft.com/office/officeart/2005/8/layout/hierarchy3"/>
    <dgm:cxn modelId="{47734BA9-840C-4D10-8951-96DC5EDE3534}" type="presParOf" srcId="{FDE64862-A61F-4E74-9C3F-981C72F8F80A}" destId="{27509FA1-32BF-4AB7-A7D5-3BB42E5BE98A}" srcOrd="0" destOrd="0" presId="urn:microsoft.com/office/officeart/2005/8/layout/hierarchy3"/>
    <dgm:cxn modelId="{EC67226D-8CDB-4BE6-9699-E515FB1ECF6E}" type="presParOf" srcId="{27509FA1-32BF-4AB7-A7D5-3BB42E5BE98A}" destId="{92746ED9-4F62-47FF-BAB1-3ED559BE362E}" srcOrd="0" destOrd="0" presId="urn:microsoft.com/office/officeart/2005/8/layout/hierarchy3"/>
    <dgm:cxn modelId="{64A59C4D-9124-485A-B0E4-5F7ECB461916}" type="presParOf" srcId="{27509FA1-32BF-4AB7-A7D5-3BB42E5BE98A}" destId="{DA7FEB6A-E6E1-4B2E-94AC-17763021845B}" srcOrd="1" destOrd="0" presId="urn:microsoft.com/office/officeart/2005/8/layout/hierarchy3"/>
    <dgm:cxn modelId="{9FE80D5D-0E1D-4486-BD8D-C7AA77316F28}" type="presParOf" srcId="{FDE64862-A61F-4E74-9C3F-981C72F8F80A}" destId="{E43D3BC4-380D-4548-A68D-96E1FFC4274F}" srcOrd="1" destOrd="0" presId="urn:microsoft.com/office/officeart/2005/8/layout/hierarchy3"/>
    <dgm:cxn modelId="{C53AFB2E-4E40-4C52-AF41-2687B85941BD}" type="presParOf" srcId="{E43D3BC4-380D-4548-A68D-96E1FFC4274F}" destId="{9A970488-2247-4EB7-A492-AEAA6C8FA329}" srcOrd="0" destOrd="0" presId="urn:microsoft.com/office/officeart/2005/8/layout/hierarchy3"/>
    <dgm:cxn modelId="{91D9A10E-0665-4E93-AF8C-F3437EE8024C}" type="presParOf" srcId="{E43D3BC4-380D-4548-A68D-96E1FFC4274F}" destId="{446E69E0-5647-45F4-A910-5F42E67674DE}" srcOrd="1" destOrd="0" presId="urn:microsoft.com/office/officeart/2005/8/layout/hierarchy3"/>
    <dgm:cxn modelId="{088E04F3-E8ED-41C8-8050-7699A982DBAF}" type="presParOf" srcId="{E43D3BC4-380D-4548-A68D-96E1FFC4274F}" destId="{71580D6D-C17D-4923-94E4-94BC22B40C7A}" srcOrd="2" destOrd="0" presId="urn:microsoft.com/office/officeart/2005/8/layout/hierarchy3"/>
    <dgm:cxn modelId="{D635BCD8-30CE-4691-B9A7-1323FE79B41A}" type="presParOf" srcId="{E43D3BC4-380D-4548-A68D-96E1FFC4274F}" destId="{54B080BA-24F3-4EA2-94A5-0DEF720DC6C4}" srcOrd="3" destOrd="0" presId="urn:microsoft.com/office/officeart/2005/8/layout/hierarchy3"/>
    <dgm:cxn modelId="{8A9ED502-7B07-4B9C-B2AC-367C3F34B1E5}" type="presParOf" srcId="{423306B9-6C0F-40E8-8797-AC413DB05B7C}" destId="{B7414F99-2121-4C9A-9E17-80000F8A3EEB}" srcOrd="2" destOrd="0" presId="urn:microsoft.com/office/officeart/2005/8/layout/hierarchy3"/>
    <dgm:cxn modelId="{327E0A39-AC72-41C4-8B1E-4DDAE36083F2}" type="presParOf" srcId="{B7414F99-2121-4C9A-9E17-80000F8A3EEB}" destId="{3AB4A62A-7CC0-41C4-A6D7-C408924CFEF5}" srcOrd="0" destOrd="0" presId="urn:microsoft.com/office/officeart/2005/8/layout/hierarchy3"/>
    <dgm:cxn modelId="{DC8B8BF5-E185-4176-BB6B-DB3977BCA463}" type="presParOf" srcId="{3AB4A62A-7CC0-41C4-A6D7-C408924CFEF5}" destId="{F94DC143-015A-4398-BC8D-FCC089A81638}" srcOrd="0" destOrd="0" presId="urn:microsoft.com/office/officeart/2005/8/layout/hierarchy3"/>
    <dgm:cxn modelId="{8625A94C-CD94-42CA-8B5D-D6B5C27E5762}" type="presParOf" srcId="{3AB4A62A-7CC0-41C4-A6D7-C408924CFEF5}" destId="{CDC1F74C-3BD6-4589-A537-1D8419AA4251}" srcOrd="1" destOrd="0" presId="urn:microsoft.com/office/officeart/2005/8/layout/hierarchy3"/>
    <dgm:cxn modelId="{09203363-1C31-4A8B-B446-49AC6A80A510}" type="presParOf" srcId="{B7414F99-2121-4C9A-9E17-80000F8A3EEB}" destId="{D4EB4989-C817-4B6B-B5DC-6E891C7832E2}" srcOrd="1" destOrd="0" presId="urn:microsoft.com/office/officeart/2005/8/layout/hierarchy3"/>
    <dgm:cxn modelId="{1A35A301-75C0-4AC7-BF8C-2CC683DA0529}" type="presParOf" srcId="{D4EB4989-C817-4B6B-B5DC-6E891C7832E2}" destId="{0A19F72D-6CA7-497D-AE63-81944D703DF1}" srcOrd="0" destOrd="0" presId="urn:microsoft.com/office/officeart/2005/8/layout/hierarchy3"/>
    <dgm:cxn modelId="{04367738-8FD6-410D-83F9-3861CFE12EA2}" type="presParOf" srcId="{D4EB4989-C817-4B6B-B5DC-6E891C7832E2}" destId="{2810B4B2-87FE-42C0-808C-A3800A81EF25}" srcOrd="1" destOrd="0" presId="urn:microsoft.com/office/officeart/2005/8/layout/hierarchy3"/>
    <dgm:cxn modelId="{DEDE7452-B462-436E-B873-A6239ABEA53D}" type="presParOf" srcId="{D4EB4989-C817-4B6B-B5DC-6E891C7832E2}" destId="{91EE09D6-B260-412B-A806-528785525829}" srcOrd="2" destOrd="0" presId="urn:microsoft.com/office/officeart/2005/8/layout/hierarchy3"/>
    <dgm:cxn modelId="{0B542A0E-5BA8-4279-A8DB-E14933219E40}"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学习样本构造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新属性构造</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B35C3F5F-C37F-4E41-8CC7-94B70D656EAB}">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样本归一化</a:t>
          </a:r>
        </a:p>
      </dgm:t>
    </dgm:pt>
    <dgm:pt modelId="{8ABA640D-B255-4FA9-9678-12D9DF0A7229}" type="parTrans" cxnId="{36D7FB37-CA63-4A35-BCEB-E162C7BCE339}">
      <dgm:prSet/>
      <dgm:spPr/>
      <dgm:t>
        <a:bodyPr/>
        <a:lstStyle/>
        <a:p>
          <a:endParaRPr lang="zh-CN" altLang="en-US"/>
        </a:p>
      </dgm:t>
    </dgm:pt>
    <dgm:pt modelId="{CE085A92-E06C-42C4-91E4-41E268A0F4F9}" type="sibTrans" cxnId="{36D7FB37-CA63-4A35-BCEB-E162C7BCE339}">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pt>
    <dgm:pt modelId="{AC90F83E-9614-48A9-966B-306E12A859FB}" type="pres">
      <dgm:prSet presAssocID="{FA1A5507-5FE6-4194-8561-B2A3E43EC8EF}" presName="parSh" presStyleLbl="node1" presStyleIdx="0" presStyleCnt="3"/>
      <dgm:spPr/>
    </dgm:pt>
    <dgm:pt modelId="{882AAB93-9174-4C85-BA68-ED05BFC340F9}" type="pres">
      <dgm:prSet presAssocID="{FA1A5507-5FE6-4194-8561-B2A3E43EC8EF}" presName="desTx" presStyleLbl="fgAcc1" presStyleIdx="0" presStyleCnt="3">
        <dgm:presLayoutVars>
          <dgm:bulletEnabled val="1"/>
        </dgm:presLayoutVars>
      </dgm:prSet>
      <dgm:spPr/>
    </dgm:pt>
    <dgm:pt modelId="{F1B64CA7-938F-4B73-9595-7BA3E9F58CA4}" type="pres">
      <dgm:prSet presAssocID="{8CC71BC1-6B57-49BE-A325-93FCB067E879}" presName="sibTrans" presStyleLbl="sibTrans2D1" presStyleIdx="0" presStyleCnt="2"/>
      <dgm:spPr/>
    </dgm:pt>
    <dgm:pt modelId="{3455D4AC-B1EA-4E4B-AF11-68854EE8204B}" type="pres">
      <dgm:prSet presAssocID="{8CC71BC1-6B57-49BE-A325-93FCB067E879}" presName="connTx" presStyleLbl="sibTrans2D1" presStyleIdx="0" presStyleCnt="2"/>
      <dgm:spPr/>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pt>
    <dgm:pt modelId="{0181AEED-0E55-4451-A246-58F106BA9CA1}" type="pres">
      <dgm:prSet presAssocID="{B538C3EF-B9C7-45EF-B62F-9254A7CB0514}" presName="parSh" presStyleLbl="node1" presStyleIdx="1" presStyleCnt="3"/>
      <dgm:spPr/>
    </dgm:pt>
    <dgm:pt modelId="{1D4DB2AE-16F1-49DF-98B6-13E48EBE43B4}" type="pres">
      <dgm:prSet presAssocID="{B538C3EF-B9C7-45EF-B62F-9254A7CB0514}" presName="desTx" presStyleLbl="fgAcc1" presStyleIdx="1" presStyleCnt="3">
        <dgm:presLayoutVars>
          <dgm:bulletEnabled val="1"/>
        </dgm:presLayoutVars>
      </dgm:prSet>
      <dgm:spPr/>
    </dgm:pt>
    <dgm:pt modelId="{93C6DE5E-968A-4ACD-B0A2-D92FCE1EFC33}" type="pres">
      <dgm:prSet presAssocID="{5076DD9C-D6CD-4991-9F65-8612FEECFB7A}" presName="sibTrans" presStyleLbl="sibTrans2D1" presStyleIdx="1" presStyleCnt="2"/>
      <dgm:spPr/>
    </dgm:pt>
    <dgm:pt modelId="{4B2AA44D-FA13-47D5-8350-762DD0D92470}" type="pres">
      <dgm:prSet presAssocID="{5076DD9C-D6CD-4991-9F65-8612FEECFB7A}" presName="connTx" presStyleLbl="sibTrans2D1" presStyleIdx="1" presStyleCnt="2"/>
      <dgm:spPr/>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pt>
    <dgm:pt modelId="{9E4B3084-4521-4BF6-85F5-D8B2E97C1E9B}" type="pres">
      <dgm:prSet presAssocID="{94835042-0347-4581-831D-6296EAFF49D2}" presName="parSh" presStyleLbl="node1" presStyleIdx="2" presStyleCnt="3"/>
      <dgm:spPr/>
    </dgm:pt>
    <dgm:pt modelId="{6340DEB0-987A-4E3E-A4B0-EBCE990AB663}" type="pres">
      <dgm:prSet presAssocID="{94835042-0347-4581-831D-6296EAFF49D2}" presName="desTx" presStyleLbl="fgAcc1" presStyleIdx="2" presStyleCnt="3">
        <dgm:presLayoutVars>
          <dgm:bulletEnabled val="1"/>
        </dgm:presLayoutVars>
      </dgm:prSet>
      <dgm:spPr/>
    </dgm:pt>
  </dgm:ptLst>
  <dgm:cxnLst>
    <dgm:cxn modelId="{E428F402-C7ED-407B-8378-EF9755F67A0E}" type="presOf" srcId="{0F3DDDFD-39CD-4C16-AF7B-1E316F2C6E66}" destId="{4B79B23C-FB3C-4FE3-9A85-713E0692835C}"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96BD3E26-1D0E-4C1A-9BF8-D68F0D17A7A1}" srcId="{94835042-0347-4581-831D-6296EAFF49D2}" destId="{83FFDDB7-953A-4D94-A586-2F48C037367E}" srcOrd="0" destOrd="0" parTransId="{66DDB536-5996-427D-B295-965155AC3395}" sibTransId="{54B55852-C611-4709-AEEF-9523C703A96B}"/>
    <dgm:cxn modelId="{36D7FB37-CA63-4A35-BCEB-E162C7BCE339}" srcId="{94835042-0347-4581-831D-6296EAFF49D2}" destId="{B35C3F5F-C37F-4E41-8CC7-94B70D656EAB}" srcOrd="1" destOrd="0" parTransId="{8ABA640D-B255-4FA9-9678-12D9DF0A7229}" sibTransId="{CE085A92-E06C-42C4-91E4-41E268A0F4F9}"/>
    <dgm:cxn modelId="{E9E0BB60-862E-4684-93F3-5969990A95F9}" type="presOf" srcId="{7F216EE5-74D0-449C-831F-40D2B254694D}" destId="{1D4DB2AE-16F1-49DF-98B6-13E48EBE43B4}" srcOrd="0" destOrd="0" presId="urn:microsoft.com/office/officeart/2005/8/layout/process3"/>
    <dgm:cxn modelId="{040B1461-E920-4068-8B6F-2ABC9EEEF98F}" type="presOf" srcId="{5076DD9C-D6CD-4991-9F65-8612FEECFB7A}" destId="{93C6DE5E-968A-4ACD-B0A2-D92FCE1EFC33}" srcOrd="0" destOrd="0" presId="urn:microsoft.com/office/officeart/2005/8/layout/process3"/>
    <dgm:cxn modelId="{277E2E64-5106-465B-971A-33715E3220D5}" type="presOf" srcId="{83FFDDB7-953A-4D94-A586-2F48C037367E}" destId="{6340DEB0-987A-4E3E-A4B0-EBCE990AB663}" srcOrd="0" destOrd="0" presId="urn:microsoft.com/office/officeart/2005/8/layout/process3"/>
    <dgm:cxn modelId="{97B6DB45-C069-4B49-92C8-C13C47F74A55}" type="presOf" srcId="{8CC71BC1-6B57-49BE-A325-93FCB067E879}" destId="{F1B64CA7-938F-4B73-9595-7BA3E9F58CA4}" srcOrd="0" destOrd="0" presId="urn:microsoft.com/office/officeart/2005/8/layout/process3"/>
    <dgm:cxn modelId="{185E0166-3FFB-444B-AC29-1DBCF5CCA5C9}" type="presOf" srcId="{8CC71BC1-6B57-49BE-A325-93FCB067E879}" destId="{3455D4AC-B1EA-4E4B-AF11-68854EE8204B}" srcOrd="1"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72D5F167-0B6A-4D35-B918-2A847317FD21}" type="presOf" srcId="{B35C3F5F-C37F-4E41-8CC7-94B70D656EAB}" destId="{6340DEB0-987A-4E3E-A4B0-EBCE990AB663}" srcOrd="0" destOrd="1" presId="urn:microsoft.com/office/officeart/2005/8/layout/process3"/>
    <dgm:cxn modelId="{79993C77-FA20-4662-80DC-2D1AA0199661}" type="presOf" srcId="{B538C3EF-B9C7-45EF-B62F-9254A7CB0514}" destId="{257AE856-8F62-408C-97F5-BE3E92CD75FB}" srcOrd="0" destOrd="0" presId="urn:microsoft.com/office/officeart/2005/8/layout/process3"/>
    <dgm:cxn modelId="{6A635E59-1A3E-40E8-94FF-87B5016E3363}" type="presOf" srcId="{FA1A5507-5FE6-4194-8561-B2A3E43EC8EF}" destId="{C7FF4F2F-D820-4371-9053-0DF6013DF7A0}" srcOrd="0" destOrd="0" presId="urn:microsoft.com/office/officeart/2005/8/layout/process3"/>
    <dgm:cxn modelId="{9FA8E88C-E228-4BF7-8EFB-FD1379E16B25}" type="presOf" srcId="{B538C3EF-B9C7-45EF-B62F-9254A7CB0514}" destId="{0181AEED-0E55-4451-A246-58F106BA9CA1}" srcOrd="1" destOrd="0"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FA317A2-C451-47F0-BACF-708E72B0324E}" type="presOf" srcId="{FA1A5507-5FE6-4194-8561-B2A3E43EC8EF}" destId="{AC90F83E-9614-48A9-966B-306E12A859FB}" srcOrd="1" destOrd="0" presId="urn:microsoft.com/office/officeart/2005/8/layout/process3"/>
    <dgm:cxn modelId="{4B0E2FAF-D548-42A1-B500-B4193A341B78}" type="presOf" srcId="{9F9F17A1-D715-4EB3-95FB-25139E38B550}" destId="{882AAB93-9174-4C85-BA68-ED05BFC340F9}"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CEA6D1C8-DA47-448B-BBBE-25AAECCC7EB6}" type="presOf" srcId="{94835042-0347-4581-831D-6296EAFF49D2}" destId="{9E4B3084-4521-4BF6-85F5-D8B2E97C1E9B}" srcOrd="1" destOrd="0" presId="urn:microsoft.com/office/officeart/2005/8/layout/process3"/>
    <dgm:cxn modelId="{8E1E19E3-FEB3-420F-991A-C8E8FD2EF3D3}" type="presOf" srcId="{94835042-0347-4581-831D-6296EAFF49D2}" destId="{69717D54-C697-4871-A8CF-D68CAD2F2A63}" srcOrd="0" destOrd="0" presId="urn:microsoft.com/office/officeart/2005/8/layout/process3"/>
    <dgm:cxn modelId="{EBC67FEF-D018-496C-83BF-08AF1141E9D0}" type="presOf" srcId="{7490C29A-7446-456F-9C33-D9B02D396E88}" destId="{1D4DB2AE-16F1-49DF-98B6-13E48EBE43B4}" srcOrd="0" destOrd="1" presId="urn:microsoft.com/office/officeart/2005/8/layout/process3"/>
    <dgm:cxn modelId="{299181F1-A6C8-483A-BADD-7485B41481DB}" type="presOf" srcId="{5076DD9C-D6CD-4991-9F65-8612FEECFB7A}" destId="{4B2AA44D-FA13-47D5-8350-762DD0D92470}"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721E55F8-E823-4E19-B8EE-CEACD213BA56}" srcId="{0F3DDDFD-39CD-4C16-AF7B-1E316F2C6E66}" destId="{B538C3EF-B9C7-45EF-B62F-9254A7CB0514}" srcOrd="1" destOrd="0" parTransId="{8C8E81FE-785B-4C59-BFA0-A5391A652AEB}" sibTransId="{5076DD9C-D6CD-4991-9F65-8612FEECFB7A}"/>
    <dgm:cxn modelId="{2C1E20C5-0033-45A1-AA1E-D4AA437D5FD8}" type="presParOf" srcId="{4B79B23C-FB3C-4FE3-9A85-713E0692835C}" destId="{2AF1550A-91E2-4BCB-9374-C6CAB44958B9}" srcOrd="0" destOrd="0" presId="urn:microsoft.com/office/officeart/2005/8/layout/process3"/>
    <dgm:cxn modelId="{97C66215-AE6F-4777-AF5C-D756BD56FF1C}" type="presParOf" srcId="{2AF1550A-91E2-4BCB-9374-C6CAB44958B9}" destId="{C7FF4F2F-D820-4371-9053-0DF6013DF7A0}" srcOrd="0" destOrd="0" presId="urn:microsoft.com/office/officeart/2005/8/layout/process3"/>
    <dgm:cxn modelId="{9D1B62B2-0E0E-4B4D-90C3-1D628B29C364}" type="presParOf" srcId="{2AF1550A-91E2-4BCB-9374-C6CAB44958B9}" destId="{AC90F83E-9614-48A9-966B-306E12A859FB}" srcOrd="1" destOrd="0" presId="urn:microsoft.com/office/officeart/2005/8/layout/process3"/>
    <dgm:cxn modelId="{795DEAFF-7797-4AD0-BFBF-AB592C707033}" type="presParOf" srcId="{2AF1550A-91E2-4BCB-9374-C6CAB44958B9}" destId="{882AAB93-9174-4C85-BA68-ED05BFC340F9}" srcOrd="2" destOrd="0" presId="urn:microsoft.com/office/officeart/2005/8/layout/process3"/>
    <dgm:cxn modelId="{81AC0BD9-4E1A-4318-B365-1668B1C9D24F}" type="presParOf" srcId="{4B79B23C-FB3C-4FE3-9A85-713E0692835C}" destId="{F1B64CA7-938F-4B73-9595-7BA3E9F58CA4}" srcOrd="1" destOrd="0" presId="urn:microsoft.com/office/officeart/2005/8/layout/process3"/>
    <dgm:cxn modelId="{D25E2521-4132-4984-8CC8-317595B58437}" type="presParOf" srcId="{F1B64CA7-938F-4B73-9595-7BA3E9F58CA4}" destId="{3455D4AC-B1EA-4E4B-AF11-68854EE8204B}" srcOrd="0" destOrd="0" presId="urn:microsoft.com/office/officeart/2005/8/layout/process3"/>
    <dgm:cxn modelId="{8A4A8674-6C10-4E31-898B-E50CBFD7DD54}" type="presParOf" srcId="{4B79B23C-FB3C-4FE3-9A85-713E0692835C}" destId="{359CE130-C8B0-49A6-ADA7-A0E9E27F925D}" srcOrd="2" destOrd="0" presId="urn:microsoft.com/office/officeart/2005/8/layout/process3"/>
    <dgm:cxn modelId="{2885F270-48E4-4BC0-ABB1-ED48BB96BB04}" type="presParOf" srcId="{359CE130-C8B0-49A6-ADA7-A0E9E27F925D}" destId="{257AE856-8F62-408C-97F5-BE3E92CD75FB}" srcOrd="0" destOrd="0" presId="urn:microsoft.com/office/officeart/2005/8/layout/process3"/>
    <dgm:cxn modelId="{C6FF9078-B80B-46F8-98C7-98FF8D0DD8D5}" type="presParOf" srcId="{359CE130-C8B0-49A6-ADA7-A0E9E27F925D}" destId="{0181AEED-0E55-4451-A246-58F106BA9CA1}" srcOrd="1" destOrd="0" presId="urn:microsoft.com/office/officeart/2005/8/layout/process3"/>
    <dgm:cxn modelId="{53CFA1B9-D41A-471C-AEBC-864C0F592303}" type="presParOf" srcId="{359CE130-C8B0-49A6-ADA7-A0E9E27F925D}" destId="{1D4DB2AE-16F1-49DF-98B6-13E48EBE43B4}" srcOrd="2" destOrd="0" presId="urn:microsoft.com/office/officeart/2005/8/layout/process3"/>
    <dgm:cxn modelId="{28122143-26BD-4940-92D9-EC9B79835C64}" type="presParOf" srcId="{4B79B23C-FB3C-4FE3-9A85-713E0692835C}" destId="{93C6DE5E-968A-4ACD-B0A2-D92FCE1EFC33}" srcOrd="3" destOrd="0" presId="urn:microsoft.com/office/officeart/2005/8/layout/process3"/>
    <dgm:cxn modelId="{6F62AF18-B0B1-4146-91D1-8C101957033C}" type="presParOf" srcId="{93C6DE5E-968A-4ACD-B0A2-D92FCE1EFC33}" destId="{4B2AA44D-FA13-47D5-8350-762DD0D92470}" srcOrd="0" destOrd="0" presId="urn:microsoft.com/office/officeart/2005/8/layout/process3"/>
    <dgm:cxn modelId="{A261EA2C-B413-4A26-A20F-F8381FA1A912}" type="presParOf" srcId="{4B79B23C-FB3C-4FE3-9A85-713E0692835C}" destId="{12F41368-174E-4625-8C7E-CF4A1DB2DE60}" srcOrd="4" destOrd="0" presId="urn:microsoft.com/office/officeart/2005/8/layout/process3"/>
    <dgm:cxn modelId="{97B81BB0-D021-4619-84ED-9B8B6F2C52B0}" type="presParOf" srcId="{12F41368-174E-4625-8C7E-CF4A1DB2DE60}" destId="{69717D54-C697-4871-A8CF-D68CAD2F2A63}" srcOrd="0" destOrd="0" presId="urn:microsoft.com/office/officeart/2005/8/layout/process3"/>
    <dgm:cxn modelId="{5B8F2D14-BA62-4EDF-A00C-17267AA553C2}" type="presParOf" srcId="{12F41368-174E-4625-8C7E-CF4A1DB2DE60}" destId="{9E4B3084-4521-4BF6-85F5-D8B2E97C1E9B}" srcOrd="1" destOrd="0" presId="urn:microsoft.com/office/officeart/2005/8/layout/process3"/>
    <dgm:cxn modelId="{DE277F1B-BD25-4C1D-97C6-52FCC398E8BD}"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accent1">
            <a:lumMod val="75000"/>
          </a:schemeClr>
        </a:solidFill>
      </dgm:spPr>
      <dgm:t>
        <a:bodyPr/>
        <a:lstStyle/>
        <a:p>
          <a:r>
            <a:rPr lang="zh-CN" altLang="en-US" sz="1600" b="1" dirty="0">
              <a:solidFill>
                <a:srgbClr val="FF0000"/>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accent1">
            <a:lumMod val="75000"/>
          </a:schemeClr>
        </a:solidFill>
      </dgm:spPr>
      <dgm:t>
        <a:bodyPr/>
        <a:lstStyle/>
        <a:p>
          <a:r>
            <a:rPr lang="zh-CN" altLang="en-US" sz="1600" b="1" dirty="0">
              <a:solidFill>
                <a:schemeClr val="bg1"/>
              </a:solidFill>
            </a:rPr>
            <a:t>蠕变断裂寿命的预测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accent1">
            <a:lumMod val="75000"/>
          </a:schemeClr>
        </a:solidFill>
      </dgm:spPr>
      <dgm:t>
        <a:bodyPr/>
        <a:lstStyle/>
        <a:p>
          <a:r>
            <a:rPr lang="zh-CN" altLang="en-US" sz="1600" b="1" dirty="0">
              <a:solidFill>
                <a:srgbClr val="FF0000"/>
              </a:solidFill>
            </a:rPr>
            <a:t>蠕变性能优劣的识别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2BEE061E-160B-40F0-BBAF-0674AA21B03B}" type="presOf" srcId="{FB5E4B73-157A-4954-A19F-A18E6CEE0354}" destId="{C6F21890-3A6C-4602-8FCF-0C96D1F700E9}" srcOrd="0" destOrd="2"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93E34F87-12B9-4043-AA7D-DDBD27B4ABDA}" type="presOf" srcId="{58265A0D-2329-4215-8773-A1AC7D09D922}" destId="{C6F21890-3A6C-4602-8FCF-0C96D1F700E9}" srcOrd="0" destOrd="4"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95BFD5CA-EB40-440B-89D2-5513F2CD8D3B}" srcId="{FB5E4B73-157A-4954-A19F-A18E6CEE0354}" destId="{C18D8C86-CE09-45BA-9652-25A0D5909322}" srcOrd="0" destOrd="0" parTransId="{600564BE-84F6-4271-A7CC-F324C8929673}" sibTransId="{DA2DB17F-26DD-4AED-B6C0-14A427B8AB55}"/>
    <dgm:cxn modelId="{BCC9D2D1-5525-4EA6-839C-4BF952575884}" srcId="{8D427307-CEAF-4DD7-BB85-8785E2DCDB7F}" destId="{FB5E4B73-157A-4954-A19F-A18E6CEE0354}" srcOrd="1" destOrd="0" parTransId="{D2212CF5-3B7C-4369-B6C5-89AC55E9C354}" sibTransId="{FAB108FD-4D08-487A-BC36-E05C9E20D1AE}"/>
    <dgm:cxn modelId="{318BA2DA-A3F4-4F11-BFE0-5FDA26FF82CA}" type="presOf" srcId="{0C6CA62A-2507-4191-8334-84E9AE83554B}" destId="{F7AC9A4C-6529-4451-8901-2A7189893D58}" srcOrd="0" destOrd="0" presId="urn:microsoft.com/office/officeart/2008/layout/VerticalCurvedList"/>
    <dgm:cxn modelId="{369DDEDA-3AB2-4CA4-B29F-B2EAEED95DD1}" srcId="{FB5E4B73-157A-4954-A19F-A18E6CEE0354}" destId="{58265A0D-2329-4215-8773-A1AC7D09D922}" srcOrd="1" destOrd="0" parTransId="{3AAFEFAF-DB36-424F-AA1E-A4BC198AD279}" sibTransId="{C0D2E35B-E5AF-42FD-A635-D402F8725B09}"/>
    <dgm:cxn modelId="{9D5A0FE1-E111-4E5E-BF14-005848CBD399}" srcId="{534D5989-8F4D-4258-8225-B724768E9233}" destId="{A031629A-C912-46DE-9250-B3AB97DBFEF3}" srcOrd="0" destOrd="0" parTransId="{D4DB4B43-FE32-40E2-A322-C82FEF4FD8CF}" sibTransId="{D7A9A80B-B499-4CE9-B8B6-42D8B19FB683}"/>
    <dgm:cxn modelId="{A3CF81E6-209C-4908-A88A-F01EDC214D45}" type="presOf" srcId="{C18D8C86-CE09-45BA-9652-25A0D5909322}" destId="{C6F21890-3A6C-4602-8FCF-0C96D1F700E9}" srcOrd="0" destOrd="3" presId="urn:microsoft.com/office/officeart/2008/layout/VerticalCurvedList"/>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456D73A-F850-4DC4-9185-BC3AB30F7E80}" type="doc">
      <dgm:prSet loTypeId="urn:microsoft.com/office/officeart/2005/8/layout/list1#1" loCatId="list" qsTypeId="urn:microsoft.com/office/officeart/2005/8/quickstyle/simple1#1" qsCatId="simple" csTypeId="urn:microsoft.com/office/officeart/2005/8/colors/colorful4#1" csCatId="colorful" phldr="1"/>
      <dgm:spPr/>
      <dgm:t>
        <a:bodyPr/>
        <a:lstStyle/>
        <a:p>
          <a:endParaRPr lang="zh-CN" altLang="en-US"/>
        </a:p>
      </dgm:t>
    </dgm:pt>
    <dgm:pt modelId="{A3221014-33BB-477D-8A81-EE8E8BE11527}">
      <dgm:prSet phldrT="[文本]" custT="1">
        <dgm:style>
          <a:lnRef idx="2">
            <a:schemeClr val="accent4"/>
          </a:lnRef>
          <a:fillRef idx="1">
            <a:schemeClr val="lt1"/>
          </a:fillRef>
          <a:effectRef idx="0">
            <a:schemeClr val="accent4"/>
          </a:effectRef>
          <a:fontRef idx="minor">
            <a:schemeClr val="dk1"/>
          </a:fontRef>
        </dgm:style>
      </dgm:prSet>
      <dgm:spPr>
        <a:solidFill>
          <a:schemeClr val="accent4">
            <a:lumMod val="40000"/>
            <a:lumOff val="60000"/>
          </a:schemeClr>
        </a:solidFill>
      </dgm:spPr>
      <dgm:t>
        <a:bodyPr/>
        <a:lstStyle/>
        <a:p>
          <a:r>
            <a:rPr lang="zh-CN" altLang="en-US" sz="2000" b="1" dirty="0"/>
            <a:t>问题：数据的质与量问题并存</a:t>
          </a:r>
        </a:p>
      </dgm:t>
    </dgm:pt>
    <dgm:pt modelId="{62E78223-A463-4A1E-B1C5-FC492218D2DC}" type="parTrans" cxnId="{7AB70511-9C3C-4F57-8929-CD45832738B1}">
      <dgm:prSet/>
      <dgm:spPr/>
      <dgm:t>
        <a:bodyPr/>
        <a:lstStyle/>
        <a:p>
          <a:endParaRPr lang="zh-CN" altLang="en-US"/>
        </a:p>
      </dgm:t>
    </dgm:pt>
    <dgm:pt modelId="{F316015B-1390-4641-BAC8-BF7A4F6E72FC}" type="sibTrans" cxnId="{7AB70511-9C3C-4F57-8929-CD45832738B1}">
      <dgm:prSet/>
      <dgm:spPr/>
      <dgm:t>
        <a:bodyPr/>
        <a:lstStyle/>
        <a:p>
          <a:endParaRPr lang="zh-CN" altLang="en-US"/>
        </a:p>
      </dgm:t>
    </dgm:pt>
    <dgm:pt modelId="{DF18A131-14A3-4829-B68D-60F368CC0B6F}">
      <dgm:prSet phldrT="[文本]"/>
      <dgm:spPr/>
      <dgm:t>
        <a:bodyPr/>
        <a:lstStyle/>
        <a:p>
          <a:r>
            <a:rPr lang="zh-CN" altLang="en-US" b="1" dirty="0"/>
            <a:t>蠕变数据</a:t>
          </a:r>
        </a:p>
      </dgm:t>
    </dgm:pt>
    <dgm:pt modelId="{9D363C80-3F5E-401E-9476-74EA52466097}" type="parTrans" cxnId="{931A514B-B141-49E3-B458-5411C334F4B8}">
      <dgm:prSet/>
      <dgm:spPr/>
      <dgm:t>
        <a:bodyPr/>
        <a:lstStyle/>
        <a:p>
          <a:endParaRPr lang="zh-CN" altLang="en-US"/>
        </a:p>
      </dgm:t>
    </dgm:pt>
    <dgm:pt modelId="{10461E0E-5DB2-48AD-A3F5-2293B07F094D}" type="sibTrans" cxnId="{931A514B-B141-49E3-B458-5411C334F4B8}">
      <dgm:prSet/>
      <dgm:spPr/>
      <dgm:t>
        <a:bodyPr/>
        <a:lstStyle/>
        <a:p>
          <a:endParaRPr lang="zh-CN" altLang="en-US"/>
        </a:p>
      </dgm:t>
    </dgm:pt>
    <dgm:pt modelId="{7A5D0B2B-5D60-449D-946A-8575383D2533}">
      <dgm:prSet/>
      <dgm:spPr/>
      <dgm:t>
        <a:bodyPr/>
        <a:lstStyle/>
        <a:p>
          <a:r>
            <a:rPr lang="zh-CN" altLang="en-US" dirty="0">
              <a:solidFill>
                <a:schemeClr val="tx1"/>
              </a:solidFill>
            </a:rPr>
            <a:t>问题：</a:t>
          </a:r>
        </a:p>
      </dgm:t>
    </dgm:pt>
    <dgm:pt modelId="{261AD46F-7A56-4BE7-8330-AF1CACC2F11A}" type="parTrans" cxnId="{B0CD2CCF-CAF4-46D0-A0DD-97A208990839}">
      <dgm:prSet/>
      <dgm:spPr/>
      <dgm:t>
        <a:bodyPr/>
        <a:lstStyle/>
        <a:p>
          <a:endParaRPr lang="zh-CN" altLang="en-US"/>
        </a:p>
      </dgm:t>
    </dgm:pt>
    <dgm:pt modelId="{79B286B8-ACF3-44AD-9F21-160AB277818B}" type="sibTrans" cxnId="{B0CD2CCF-CAF4-46D0-A0DD-97A208990839}">
      <dgm:prSet/>
      <dgm:spPr/>
      <dgm:t>
        <a:bodyPr/>
        <a:lstStyle/>
        <a:p>
          <a:endParaRPr lang="zh-CN" altLang="en-US"/>
        </a:p>
      </dgm:t>
    </dgm:pt>
    <dgm:pt modelId="{DEABBFC0-B224-42A4-8FBF-0A77FA3F6BDD}">
      <dgm:prSet phldrT="[文本]"/>
      <dgm:spPr/>
      <dgm:t>
        <a:bodyPr/>
        <a:lstStyle/>
        <a:p>
          <a:endParaRPr lang="zh-CN" altLang="en-US" b="1" dirty="0"/>
        </a:p>
      </dgm:t>
    </dgm:pt>
    <dgm:pt modelId="{6FDCB9C5-C3A3-4161-B086-937601CC11BD}" type="parTrans" cxnId="{43FAA99D-4D1D-4EF7-A4D9-5663276C2F67}">
      <dgm:prSet/>
      <dgm:spPr/>
      <dgm:t>
        <a:bodyPr/>
        <a:lstStyle/>
        <a:p>
          <a:endParaRPr lang="zh-CN" altLang="en-US"/>
        </a:p>
      </dgm:t>
    </dgm:pt>
    <dgm:pt modelId="{E30E8584-6B12-4535-A9FC-D7B954440201}" type="sibTrans" cxnId="{43FAA99D-4D1D-4EF7-A4D9-5663276C2F67}">
      <dgm:prSet/>
      <dgm:spPr/>
      <dgm:t>
        <a:bodyPr/>
        <a:lstStyle/>
        <a:p>
          <a:endParaRPr lang="zh-CN" altLang="en-US"/>
        </a:p>
      </dgm:t>
    </dgm:pt>
    <dgm:pt modelId="{121C64AC-B66F-4B24-A1CB-13C0AE72E03A}">
      <dgm:prSet/>
      <dgm:spPr/>
      <dgm:t>
        <a:bodyPr/>
        <a:lstStyle/>
        <a:p>
          <a:r>
            <a:rPr lang="zh-CN" altLang="en-US" dirty="0">
              <a:solidFill>
                <a:schemeClr val="tx1"/>
              </a:solidFill>
            </a:rPr>
            <a:t>数据的精确性、一致性和完整性较差</a:t>
          </a:r>
        </a:p>
      </dgm:t>
    </dgm:pt>
    <dgm:pt modelId="{1B35D1CF-A3C3-4DFC-AAD4-0C7CA365449D}" type="parTrans" cxnId="{64E2B8EC-D03D-4D57-8AAE-73A53B2BB7F6}">
      <dgm:prSet/>
      <dgm:spPr/>
      <dgm:t>
        <a:bodyPr/>
        <a:lstStyle/>
        <a:p>
          <a:endParaRPr lang="zh-CN" altLang="en-US"/>
        </a:p>
      </dgm:t>
    </dgm:pt>
    <dgm:pt modelId="{B7CDB882-EFF7-43C7-9B28-1F521F238F8A}" type="sibTrans" cxnId="{64E2B8EC-D03D-4D57-8AAE-73A53B2BB7F6}">
      <dgm:prSet/>
      <dgm:spPr/>
      <dgm:t>
        <a:bodyPr/>
        <a:lstStyle/>
        <a:p>
          <a:endParaRPr lang="zh-CN" altLang="en-US"/>
        </a:p>
      </dgm:t>
    </dgm:pt>
    <dgm:pt modelId="{AD889057-CD61-459C-915C-D954022CA3F0}">
      <dgm:prSet/>
      <dgm:spPr/>
      <dgm:t>
        <a:bodyPr/>
        <a:lstStyle/>
        <a:p>
          <a:r>
            <a:rPr lang="zh-CN" altLang="en-US" dirty="0">
              <a:solidFill>
                <a:schemeClr val="tx1"/>
              </a:solidFill>
            </a:rPr>
            <a:t>对策：</a:t>
          </a:r>
        </a:p>
      </dgm:t>
    </dgm:pt>
    <dgm:pt modelId="{100C34EA-A4E0-45CF-A55B-F05DBBA0E88F}" type="parTrans" cxnId="{6B367BB2-C099-43E7-A2AF-5F06A0319917}">
      <dgm:prSet/>
      <dgm:spPr/>
      <dgm:t>
        <a:bodyPr/>
        <a:lstStyle/>
        <a:p>
          <a:endParaRPr lang="zh-CN" altLang="en-US"/>
        </a:p>
      </dgm:t>
    </dgm:pt>
    <dgm:pt modelId="{9FAAC886-7EDC-4A3A-824B-5CFE9EC63EE0}" type="sibTrans" cxnId="{6B367BB2-C099-43E7-A2AF-5F06A0319917}">
      <dgm:prSet/>
      <dgm:spPr/>
      <dgm:t>
        <a:bodyPr/>
        <a:lstStyle/>
        <a:p>
          <a:endParaRPr lang="zh-CN" altLang="en-US"/>
        </a:p>
      </dgm:t>
    </dgm:pt>
    <dgm:pt modelId="{28E8312E-8492-4231-8D80-E93EDB832D57}">
      <dgm:prSet/>
      <dgm:spPr/>
      <dgm:t>
        <a:bodyPr/>
        <a:lstStyle/>
        <a:p>
          <a:r>
            <a:rPr lang="zh-CN" altLang="en-US" dirty="0">
              <a:solidFill>
                <a:schemeClr val="tx1"/>
              </a:solidFill>
            </a:rPr>
            <a:t>收集的蠕变数据主要来源于不同的文献或专利；涵盖多体系的高温合金，研究的合金属性各不相同；有些数据通过对文献或专利中图片数据利用描点工具转换而得</a:t>
          </a:r>
        </a:p>
      </dgm:t>
    </dgm:pt>
    <dgm:pt modelId="{BA7343E8-1097-4399-ACC0-569EDA7501A2}" type="parTrans" cxnId="{16006F27-D815-4204-9599-44B40F4FEA82}">
      <dgm:prSet/>
      <dgm:spPr/>
      <dgm:t>
        <a:bodyPr/>
        <a:lstStyle/>
        <a:p>
          <a:endParaRPr lang="zh-CN" altLang="en-US"/>
        </a:p>
      </dgm:t>
    </dgm:pt>
    <dgm:pt modelId="{556548FB-C8AC-46F8-9B67-A61231E192CD}" type="sibTrans" cxnId="{16006F27-D815-4204-9599-44B40F4FEA82}">
      <dgm:prSet/>
      <dgm:spPr/>
      <dgm:t>
        <a:bodyPr/>
        <a:lstStyle/>
        <a:p>
          <a:endParaRPr lang="zh-CN" altLang="en-US"/>
        </a:p>
      </dgm:t>
    </dgm:pt>
    <dgm:pt modelId="{72F39726-ADDD-4DC3-A2AF-F58976BE85FD}">
      <dgm:prSet/>
      <dgm:spPr/>
      <dgm:t>
        <a:bodyPr/>
        <a:lstStyle/>
        <a:p>
          <a:r>
            <a:rPr lang="zh-CN" altLang="en-US" dirty="0">
              <a:solidFill>
                <a:srgbClr val="FF0000"/>
              </a:solidFill>
            </a:rPr>
            <a:t>需要专家经验的引入，对问题数据进行解释；对缺失数据进行补充；</a:t>
          </a:r>
          <a:endParaRPr lang="zh-CN" altLang="en-US" dirty="0">
            <a:solidFill>
              <a:schemeClr val="tx1"/>
            </a:solidFill>
          </a:endParaRPr>
        </a:p>
      </dgm:t>
    </dgm:pt>
    <dgm:pt modelId="{86E958EB-F4A9-45E4-9CFA-DB0D6632574D}" type="parTrans" cxnId="{6188A9C7-7527-434B-932B-DD44F1983667}">
      <dgm:prSet/>
      <dgm:spPr/>
      <dgm:t>
        <a:bodyPr/>
        <a:lstStyle/>
        <a:p>
          <a:endParaRPr lang="zh-CN" altLang="en-US"/>
        </a:p>
      </dgm:t>
    </dgm:pt>
    <dgm:pt modelId="{875F5107-61F5-42CF-BF14-E56410B1DE76}" type="sibTrans" cxnId="{6188A9C7-7527-434B-932B-DD44F1983667}">
      <dgm:prSet/>
      <dgm:spPr/>
      <dgm:t>
        <a:bodyPr/>
        <a:lstStyle/>
        <a:p>
          <a:endParaRPr lang="zh-CN" altLang="en-US"/>
        </a:p>
      </dgm:t>
    </dgm:pt>
    <dgm:pt modelId="{11BA9AEF-DD6C-4303-8A16-E6D7C1E6636E}">
      <dgm:prSet/>
      <dgm:spPr/>
      <dgm:t>
        <a:bodyPr/>
        <a:lstStyle/>
        <a:p>
          <a:r>
            <a:rPr lang="zh-CN" altLang="en-US" b="1" dirty="0">
              <a:solidFill>
                <a:schemeClr val="tx1"/>
              </a:solidFill>
            </a:rPr>
            <a:t>通过文献</a:t>
          </a:r>
          <a:r>
            <a:rPr lang="en-US" altLang="zh-CN" b="1" dirty="0">
              <a:solidFill>
                <a:schemeClr val="tx1"/>
              </a:solidFill>
            </a:rPr>
            <a:t>/</a:t>
          </a:r>
          <a:r>
            <a:rPr lang="zh-CN" altLang="en-US" b="1" dirty="0">
              <a:solidFill>
                <a:schemeClr val="tx1"/>
              </a:solidFill>
            </a:rPr>
            <a:t>专利等来收集和完善数据。</a:t>
          </a:r>
          <a:r>
            <a:rPr lang="en-US" altLang="zh-CN" dirty="0">
              <a:solidFill>
                <a:schemeClr val="tx1"/>
              </a:solidFill>
            </a:rPr>
            <a:t>													</a:t>
          </a:r>
          <a:endParaRPr lang="zh-CN" altLang="en-US" dirty="0">
            <a:solidFill>
              <a:schemeClr val="tx1"/>
            </a:solidFill>
          </a:endParaRPr>
        </a:p>
      </dgm:t>
    </dgm:pt>
    <dgm:pt modelId="{F4FED8A8-C5AF-4268-8BF6-BF5A30F01B34}" type="parTrans" cxnId="{461E47BF-0F14-4D20-9CE7-907116825D08}">
      <dgm:prSet/>
      <dgm:spPr/>
      <dgm:t>
        <a:bodyPr/>
        <a:lstStyle/>
        <a:p>
          <a:endParaRPr lang="zh-CN" altLang="en-US"/>
        </a:p>
      </dgm:t>
    </dgm:pt>
    <dgm:pt modelId="{249463D6-89D0-41A2-934B-6DDFBA031DA3}" type="sibTrans" cxnId="{461E47BF-0F14-4D20-9CE7-907116825D08}">
      <dgm:prSet/>
      <dgm:spPr/>
      <dgm:t>
        <a:bodyPr/>
        <a:lstStyle/>
        <a:p>
          <a:endParaRPr lang="zh-CN" altLang="en-US"/>
        </a:p>
      </dgm:t>
    </dgm:pt>
    <dgm:pt modelId="{02F960E4-7A9B-4426-B2C8-B81189BF5A9A}">
      <dgm:prSet/>
      <dgm:spPr/>
      <dgm:t>
        <a:bodyPr/>
        <a:lstStyle/>
        <a:p>
          <a:r>
            <a:rPr lang="zh-CN" altLang="en-US" dirty="0">
              <a:solidFill>
                <a:schemeClr val="tx1"/>
              </a:solidFill>
            </a:rPr>
            <a:t>课题组材料专家通过计算或实验得到可学习的数据；</a:t>
          </a:r>
        </a:p>
      </dgm:t>
    </dgm:pt>
    <dgm:pt modelId="{F33AD865-E4E5-4748-8EEF-40113657B17E}" type="parTrans" cxnId="{D47FC739-4857-4B4F-951F-2E966CCB4602}">
      <dgm:prSet/>
      <dgm:spPr/>
      <dgm:t>
        <a:bodyPr/>
        <a:lstStyle/>
        <a:p>
          <a:endParaRPr lang="zh-CN" altLang="en-US"/>
        </a:p>
      </dgm:t>
    </dgm:pt>
    <dgm:pt modelId="{3745F85A-DD96-4E44-B4BD-CC8F9F737131}" type="sibTrans" cxnId="{D47FC739-4857-4B4F-951F-2E966CCB4602}">
      <dgm:prSet/>
      <dgm:spPr/>
      <dgm:t>
        <a:bodyPr/>
        <a:lstStyle/>
        <a:p>
          <a:endParaRPr lang="zh-CN" altLang="en-US"/>
        </a:p>
      </dgm:t>
    </dgm:pt>
    <dgm:pt modelId="{25934C7B-E428-4838-9B81-818F8290D950}" type="pres">
      <dgm:prSet presAssocID="{3456D73A-F850-4DC4-9185-BC3AB30F7E80}" presName="linear" presStyleCnt="0">
        <dgm:presLayoutVars>
          <dgm:dir/>
          <dgm:animLvl val="lvl"/>
          <dgm:resizeHandles val="exact"/>
        </dgm:presLayoutVars>
      </dgm:prSet>
      <dgm:spPr/>
    </dgm:pt>
    <dgm:pt modelId="{1EDE51B1-5876-45CC-8949-D35115980180}" type="pres">
      <dgm:prSet presAssocID="{A3221014-33BB-477D-8A81-EE8E8BE11527}" presName="parentLin" presStyleCnt="0"/>
      <dgm:spPr/>
    </dgm:pt>
    <dgm:pt modelId="{27FAF103-D4A5-4569-812E-A6B9D22E1F4D}" type="pres">
      <dgm:prSet presAssocID="{A3221014-33BB-477D-8A81-EE8E8BE11527}" presName="parentLeftMargin" presStyleLbl="node1" presStyleIdx="0" presStyleCnt="1"/>
      <dgm:spPr/>
    </dgm:pt>
    <dgm:pt modelId="{833FCB3C-B301-45EA-8F9A-52ED3B540B6B}" type="pres">
      <dgm:prSet presAssocID="{A3221014-33BB-477D-8A81-EE8E8BE11527}" presName="parentText" presStyleLbl="node1" presStyleIdx="0" presStyleCnt="1" custLinFactNeighborX="-13577" custLinFactNeighborY="29859">
        <dgm:presLayoutVars>
          <dgm:chMax val="0"/>
          <dgm:bulletEnabled val="1"/>
        </dgm:presLayoutVars>
      </dgm:prSet>
      <dgm:spPr/>
    </dgm:pt>
    <dgm:pt modelId="{8800104C-096B-4537-A392-183EC3D713BB}" type="pres">
      <dgm:prSet presAssocID="{A3221014-33BB-477D-8A81-EE8E8BE11527}" presName="negativeSpace" presStyleCnt="0"/>
      <dgm:spPr/>
    </dgm:pt>
    <dgm:pt modelId="{BEB1C6E8-48A3-4F38-B23E-4854128A58AC}" type="pres">
      <dgm:prSet presAssocID="{A3221014-33BB-477D-8A81-EE8E8BE11527}" presName="childText" presStyleLbl="conFgAcc1" presStyleIdx="0" presStyleCnt="1" custScaleY="66726" custLinFactY="1211" custLinFactNeighborX="84" custLinFactNeighborY="100000">
        <dgm:presLayoutVars>
          <dgm:bulletEnabled val="1"/>
        </dgm:presLayoutVars>
      </dgm:prSet>
      <dgm:spPr/>
    </dgm:pt>
  </dgm:ptLst>
  <dgm:cxnLst>
    <dgm:cxn modelId="{D4665B10-5185-464B-90C1-4DE442C584BF}" type="presOf" srcId="{A3221014-33BB-477D-8A81-EE8E8BE11527}" destId="{27FAF103-D4A5-4569-812E-A6B9D22E1F4D}" srcOrd="0" destOrd="0" presId="urn:microsoft.com/office/officeart/2005/8/layout/list1#1"/>
    <dgm:cxn modelId="{7AB70511-9C3C-4F57-8929-CD45832738B1}" srcId="{3456D73A-F850-4DC4-9185-BC3AB30F7E80}" destId="{A3221014-33BB-477D-8A81-EE8E8BE11527}" srcOrd="0" destOrd="0" parTransId="{62E78223-A463-4A1E-B1C5-FC492218D2DC}" sibTransId="{F316015B-1390-4641-BAC8-BF7A4F6E72FC}"/>
    <dgm:cxn modelId="{16006F27-D815-4204-9599-44B40F4FEA82}" srcId="{7A5D0B2B-5D60-449D-946A-8575383D2533}" destId="{28E8312E-8492-4231-8D80-E93EDB832D57}" srcOrd="0" destOrd="0" parTransId="{BA7343E8-1097-4399-ACC0-569EDA7501A2}" sibTransId="{556548FB-C8AC-46F8-9B67-A61231E192CD}"/>
    <dgm:cxn modelId="{3611E632-89F2-4CAB-82C9-2ED74894616D}" type="presOf" srcId="{11BA9AEF-DD6C-4303-8A16-E6D7C1E6636E}" destId="{BEB1C6E8-48A3-4F38-B23E-4854128A58AC}" srcOrd="0" destOrd="8" presId="urn:microsoft.com/office/officeart/2005/8/layout/list1#1"/>
    <dgm:cxn modelId="{D47FC739-4857-4B4F-951F-2E966CCB4602}" srcId="{AD889057-CD61-459C-915C-D954022CA3F0}" destId="{02F960E4-7A9B-4426-B2C8-B81189BF5A9A}" srcOrd="1" destOrd="0" parTransId="{F33AD865-E4E5-4748-8EEF-40113657B17E}" sibTransId="{3745F85A-DD96-4E44-B4BD-CC8F9F737131}"/>
    <dgm:cxn modelId="{12E97E68-4198-4519-96CD-A9619C7281DA}" type="presOf" srcId="{DF18A131-14A3-4829-B68D-60F368CC0B6F}" destId="{BEB1C6E8-48A3-4F38-B23E-4854128A58AC}" srcOrd="0" destOrd="1" presId="urn:microsoft.com/office/officeart/2005/8/layout/list1#1"/>
    <dgm:cxn modelId="{E3B3F948-AFC7-46E6-9C8C-634AFB2EF007}" type="presOf" srcId="{3456D73A-F850-4DC4-9185-BC3AB30F7E80}" destId="{25934C7B-E428-4838-9B81-818F8290D950}" srcOrd="0" destOrd="0" presId="urn:microsoft.com/office/officeart/2005/8/layout/list1#1"/>
    <dgm:cxn modelId="{931A514B-B141-49E3-B458-5411C334F4B8}" srcId="{A3221014-33BB-477D-8A81-EE8E8BE11527}" destId="{DF18A131-14A3-4829-B68D-60F368CC0B6F}" srcOrd="1" destOrd="0" parTransId="{9D363C80-3F5E-401E-9476-74EA52466097}" sibTransId="{10461E0E-5DB2-48AD-A3F5-2293B07F094D}"/>
    <dgm:cxn modelId="{3EADFE4D-5BF6-426C-B103-23E730012FD2}" type="presOf" srcId="{7A5D0B2B-5D60-449D-946A-8575383D2533}" destId="{BEB1C6E8-48A3-4F38-B23E-4854128A58AC}" srcOrd="0" destOrd="2" presId="urn:microsoft.com/office/officeart/2005/8/layout/list1#1"/>
    <dgm:cxn modelId="{85B5D177-7E2C-47CB-9DA6-D6025D236336}" type="presOf" srcId="{A3221014-33BB-477D-8A81-EE8E8BE11527}" destId="{833FCB3C-B301-45EA-8F9A-52ED3B540B6B}" srcOrd="1" destOrd="0" presId="urn:microsoft.com/office/officeart/2005/8/layout/list1#1"/>
    <dgm:cxn modelId="{7E098E7F-DAAE-43A5-AA2C-F144228DB136}" type="presOf" srcId="{72F39726-ADDD-4DC3-A2AF-F58976BE85FD}" destId="{BEB1C6E8-48A3-4F38-B23E-4854128A58AC}" srcOrd="0" destOrd="6" presId="urn:microsoft.com/office/officeart/2005/8/layout/list1#1"/>
    <dgm:cxn modelId="{2173A987-F5AA-453C-9F03-A18BDD5D45CF}" type="presOf" srcId="{28E8312E-8492-4231-8D80-E93EDB832D57}" destId="{BEB1C6E8-48A3-4F38-B23E-4854128A58AC}" srcOrd="0" destOrd="3" presId="urn:microsoft.com/office/officeart/2005/8/layout/list1#1"/>
    <dgm:cxn modelId="{43FAA99D-4D1D-4EF7-A4D9-5663276C2F67}" srcId="{A3221014-33BB-477D-8A81-EE8E8BE11527}" destId="{DEABBFC0-B224-42A4-8FBF-0A77FA3F6BDD}" srcOrd="0" destOrd="0" parTransId="{6FDCB9C5-C3A3-4161-B086-937601CC11BD}" sibTransId="{E30E8584-6B12-4535-A9FC-D7B954440201}"/>
    <dgm:cxn modelId="{87071DAC-100B-4458-ABF4-F205C300664F}" type="presOf" srcId="{DEABBFC0-B224-42A4-8FBF-0A77FA3F6BDD}" destId="{BEB1C6E8-48A3-4F38-B23E-4854128A58AC}" srcOrd="0" destOrd="0" presId="urn:microsoft.com/office/officeart/2005/8/layout/list1#1"/>
    <dgm:cxn modelId="{6B367BB2-C099-43E7-A2AF-5F06A0319917}" srcId="{DF18A131-14A3-4829-B68D-60F368CC0B6F}" destId="{AD889057-CD61-459C-915C-D954022CA3F0}" srcOrd="1" destOrd="0" parTransId="{100C34EA-A4E0-45CF-A55B-F05DBBA0E88F}" sibTransId="{9FAAC886-7EDC-4A3A-824B-5CFE9EC63EE0}"/>
    <dgm:cxn modelId="{461E47BF-0F14-4D20-9CE7-907116825D08}" srcId="{AD889057-CD61-459C-915C-D954022CA3F0}" destId="{11BA9AEF-DD6C-4303-8A16-E6D7C1E6636E}" srcOrd="2" destOrd="0" parTransId="{F4FED8A8-C5AF-4268-8BF6-BF5A30F01B34}" sibTransId="{249463D6-89D0-41A2-934B-6DDFBA031DA3}"/>
    <dgm:cxn modelId="{BB07DEC0-D17C-416A-B05E-0044F9D9322F}" type="presOf" srcId="{AD889057-CD61-459C-915C-D954022CA3F0}" destId="{BEB1C6E8-48A3-4F38-B23E-4854128A58AC}" srcOrd="0" destOrd="5" presId="urn:microsoft.com/office/officeart/2005/8/layout/list1#1"/>
    <dgm:cxn modelId="{6188A9C7-7527-434B-932B-DD44F1983667}" srcId="{AD889057-CD61-459C-915C-D954022CA3F0}" destId="{72F39726-ADDD-4DC3-A2AF-F58976BE85FD}" srcOrd="0" destOrd="0" parTransId="{86E958EB-F4A9-45E4-9CFA-DB0D6632574D}" sibTransId="{875F5107-61F5-42CF-BF14-E56410B1DE76}"/>
    <dgm:cxn modelId="{BAB786CD-226C-4F1D-AF83-37062BAE41CC}" type="presOf" srcId="{121C64AC-B66F-4B24-A1CB-13C0AE72E03A}" destId="{BEB1C6E8-48A3-4F38-B23E-4854128A58AC}" srcOrd="0" destOrd="4" presId="urn:microsoft.com/office/officeart/2005/8/layout/list1#1"/>
    <dgm:cxn modelId="{B0CD2CCF-CAF4-46D0-A0DD-97A208990839}" srcId="{DF18A131-14A3-4829-B68D-60F368CC0B6F}" destId="{7A5D0B2B-5D60-449D-946A-8575383D2533}" srcOrd="0" destOrd="0" parTransId="{261AD46F-7A56-4BE7-8330-AF1CACC2F11A}" sibTransId="{79B286B8-ACF3-44AD-9F21-160AB277818B}"/>
    <dgm:cxn modelId="{64E2B8EC-D03D-4D57-8AAE-73A53B2BB7F6}" srcId="{7A5D0B2B-5D60-449D-946A-8575383D2533}" destId="{121C64AC-B66F-4B24-A1CB-13C0AE72E03A}" srcOrd="1" destOrd="0" parTransId="{1B35D1CF-A3C3-4DFC-AAD4-0C7CA365449D}" sibTransId="{B7CDB882-EFF7-43C7-9B28-1F521F238F8A}"/>
    <dgm:cxn modelId="{2C1151F6-DF38-43ED-96A9-E61A39467BB0}" type="presOf" srcId="{02F960E4-7A9B-4426-B2C8-B81189BF5A9A}" destId="{BEB1C6E8-48A3-4F38-B23E-4854128A58AC}" srcOrd="0" destOrd="7" presId="urn:microsoft.com/office/officeart/2005/8/layout/list1#1"/>
    <dgm:cxn modelId="{F5088D9B-5DA8-4B27-BD71-985216DF40C2}" type="presParOf" srcId="{25934C7B-E428-4838-9B81-818F8290D950}" destId="{1EDE51B1-5876-45CC-8949-D35115980180}" srcOrd="0" destOrd="0" presId="urn:microsoft.com/office/officeart/2005/8/layout/list1#1"/>
    <dgm:cxn modelId="{4C4820E5-2FCE-485F-9A8E-4397BAE13551}" type="presParOf" srcId="{1EDE51B1-5876-45CC-8949-D35115980180}" destId="{27FAF103-D4A5-4569-812E-A6B9D22E1F4D}" srcOrd="0" destOrd="0" presId="urn:microsoft.com/office/officeart/2005/8/layout/list1#1"/>
    <dgm:cxn modelId="{32AF054C-8680-4A82-9658-03F00EF8F525}" type="presParOf" srcId="{1EDE51B1-5876-45CC-8949-D35115980180}" destId="{833FCB3C-B301-45EA-8F9A-52ED3B540B6B}" srcOrd="1" destOrd="0" presId="urn:microsoft.com/office/officeart/2005/8/layout/list1#1"/>
    <dgm:cxn modelId="{6C4EFC65-8A0B-43E6-AC07-74E5AB0FED70}" type="presParOf" srcId="{25934C7B-E428-4838-9B81-818F8290D950}" destId="{8800104C-096B-4537-A392-183EC3D713BB}" srcOrd="1" destOrd="0" presId="urn:microsoft.com/office/officeart/2005/8/layout/list1#1"/>
    <dgm:cxn modelId="{F615C45F-F5BC-4116-BA8F-68CA08DBC5B3}" type="presParOf" srcId="{25934C7B-E428-4838-9B81-818F8290D950}" destId="{BEB1C6E8-48A3-4F38-B23E-4854128A58AC}" srcOrd="2"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accent1">
            <a:lumMod val="7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bg1">
            <a:lumMod val="65000"/>
          </a:schemeClr>
        </a:solidFill>
      </dgm:spPr>
      <dgm:t>
        <a:bodyPr/>
        <a:lstStyle/>
        <a:p>
          <a:r>
            <a:rPr lang="zh-CN" altLang="en-US" sz="1600" b="1" dirty="0">
              <a:solidFill>
                <a:schemeClr val="bg1"/>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bg1">
            <a:lumMod val="65000"/>
          </a:schemeClr>
        </a:solidFill>
      </dgm:spPr>
      <dgm:t>
        <a:bodyPr/>
        <a:lstStyle/>
        <a:p>
          <a:r>
            <a:rPr lang="zh-CN" altLang="en-US" sz="1600" b="1" dirty="0">
              <a:solidFill>
                <a:schemeClr val="bg1"/>
              </a:solidFill>
            </a:rPr>
            <a:t>蠕变断裂寿命的预测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bg1">
            <a:lumMod val="65000"/>
          </a:schemeClr>
        </a:solidFill>
      </dgm:spPr>
      <dgm:t>
        <a:bodyPr/>
        <a:lstStyle/>
        <a:p>
          <a:r>
            <a:rPr lang="zh-CN" altLang="en-US" sz="1600" b="1" dirty="0">
              <a:solidFill>
                <a:schemeClr val="bg1"/>
              </a:solidFill>
            </a:rPr>
            <a:t>蠕变性能优劣的识别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2BEE061E-160B-40F0-BBAF-0674AA21B03B}" type="presOf" srcId="{FB5E4B73-157A-4954-A19F-A18E6CEE0354}" destId="{C6F21890-3A6C-4602-8FCF-0C96D1F700E9}" srcOrd="0" destOrd="2"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93E34F87-12B9-4043-AA7D-DDBD27B4ABDA}" type="presOf" srcId="{58265A0D-2329-4215-8773-A1AC7D09D922}" destId="{C6F21890-3A6C-4602-8FCF-0C96D1F700E9}" srcOrd="0" destOrd="4"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95BFD5CA-EB40-440B-89D2-5513F2CD8D3B}" srcId="{FB5E4B73-157A-4954-A19F-A18E6CEE0354}" destId="{C18D8C86-CE09-45BA-9652-25A0D5909322}" srcOrd="0" destOrd="0" parTransId="{600564BE-84F6-4271-A7CC-F324C8929673}" sibTransId="{DA2DB17F-26DD-4AED-B6C0-14A427B8AB55}"/>
    <dgm:cxn modelId="{BCC9D2D1-5525-4EA6-839C-4BF952575884}" srcId="{8D427307-CEAF-4DD7-BB85-8785E2DCDB7F}" destId="{FB5E4B73-157A-4954-A19F-A18E6CEE0354}" srcOrd="1" destOrd="0" parTransId="{D2212CF5-3B7C-4369-B6C5-89AC55E9C354}" sibTransId="{FAB108FD-4D08-487A-BC36-E05C9E20D1AE}"/>
    <dgm:cxn modelId="{318BA2DA-A3F4-4F11-BFE0-5FDA26FF82CA}" type="presOf" srcId="{0C6CA62A-2507-4191-8334-84E9AE83554B}" destId="{F7AC9A4C-6529-4451-8901-2A7189893D58}" srcOrd="0" destOrd="0" presId="urn:microsoft.com/office/officeart/2008/layout/VerticalCurvedList"/>
    <dgm:cxn modelId="{369DDEDA-3AB2-4CA4-B29F-B2EAEED95DD1}" srcId="{FB5E4B73-157A-4954-A19F-A18E6CEE0354}" destId="{58265A0D-2329-4215-8773-A1AC7D09D922}" srcOrd="1" destOrd="0" parTransId="{3AAFEFAF-DB36-424F-AA1E-A4BC198AD279}" sibTransId="{C0D2E35B-E5AF-42FD-A635-D402F8725B09}"/>
    <dgm:cxn modelId="{9D5A0FE1-E111-4E5E-BF14-005848CBD399}" srcId="{534D5989-8F4D-4258-8225-B724768E9233}" destId="{A031629A-C912-46DE-9250-B3AB97DBFEF3}" srcOrd="0" destOrd="0" parTransId="{D4DB4B43-FE32-40E2-A322-C82FEF4FD8CF}" sibTransId="{D7A9A80B-B499-4CE9-B8B6-42D8B19FB683}"/>
    <dgm:cxn modelId="{A3CF81E6-209C-4908-A88A-F01EDC214D45}" type="presOf" srcId="{C18D8C86-CE09-45BA-9652-25A0D5909322}" destId="{C6F21890-3A6C-4602-8FCF-0C96D1F700E9}" srcOrd="0" destOrd="3" presId="urn:microsoft.com/office/officeart/2008/layout/VerticalCurvedList"/>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7F052911-A6C0-46EA-9227-913684EC8840}"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88FAC0B3-A8C1-4F01-931D-67EAF9ED362F}" type="presOf" srcId="{ED717D3C-12D7-4C82-9A24-C9144B86E759}" destId="{0BD9CFF3-BD5C-4496-A5C0-71614AF6C6BB}"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8FA1E121-E0BB-4C7C-B3F7-9C7BDEC91ED0}" type="presOf" srcId="{A6AD3BAA-9012-48AF-8113-54AD8DB43514}" destId="{E31A7A90-9CD5-4F7D-BB1D-2BA0EB5BD2C5}"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3E26E228-74FB-45B4-83AA-5C475A38C449}" type="presOf" srcId="{ED717D3C-12D7-4C82-9A24-C9144B86E759}" destId="{0BD9CFF3-BD5C-4496-A5C0-71614AF6C6BB}"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A8094D7-980A-448F-80B7-CE69A68E13E7}" type="presOf" srcId="{09FEEF98-66D8-4266-9535-59667BCA2E50}" destId="{D7A831F6-224E-4255-B33E-DD2359E3B625}"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pt>
    <dgm:pt modelId="{D541945C-323C-8B4C-AC9E-5C1CAE81E9E8}" type="pres">
      <dgm:prSet presAssocID="{BE2B6936-B5D2-AB4B-BFB1-E4A553A95F4A}" presName="gear1srcNode" presStyleLbl="node1" presStyleIdx="0" presStyleCnt="3"/>
      <dgm:spPr/>
    </dgm:pt>
    <dgm:pt modelId="{E85B4980-63A7-7144-BAB3-9E695BA221AC}" type="pres">
      <dgm:prSet presAssocID="{BE2B6936-B5D2-AB4B-BFB1-E4A553A95F4A}" presName="gear1dstNode" presStyleLbl="node1" presStyleIdx="0" presStyleCnt="3"/>
      <dgm:spPr/>
    </dgm:pt>
    <dgm:pt modelId="{17EB5C76-4F52-9746-A49B-9AB460D6016F}" type="pres">
      <dgm:prSet presAssocID="{41C83811-C3C0-4CEA-82D8-A14FBD6B16FC}" presName="gear2" presStyleLbl="node1" presStyleIdx="1" presStyleCnt="3">
        <dgm:presLayoutVars>
          <dgm:chMax val="1"/>
          <dgm:bulletEnabled val="1"/>
        </dgm:presLayoutVars>
      </dgm:prSet>
      <dgm:spPr/>
    </dgm:pt>
    <dgm:pt modelId="{2998BDB9-39FE-9145-80C4-E3F7CBE99DE4}" type="pres">
      <dgm:prSet presAssocID="{41C83811-C3C0-4CEA-82D8-A14FBD6B16FC}" presName="gear2srcNode" presStyleLbl="node1" presStyleIdx="1" presStyleCnt="3"/>
      <dgm:spPr/>
    </dgm:pt>
    <dgm:pt modelId="{137CB7A5-D548-BE47-8F77-80C1881BB4AE}" type="pres">
      <dgm:prSet presAssocID="{41C83811-C3C0-4CEA-82D8-A14FBD6B16FC}" presName="gear2dstNode" presStyleLbl="node1" presStyleIdx="1" presStyleCnt="3"/>
      <dgm:spPr/>
    </dgm:pt>
    <dgm:pt modelId="{575F483A-F8C7-0049-9D8C-95198D5F1658}" type="pres">
      <dgm:prSet presAssocID="{4ADAC7C8-940D-AF42-B8F9-311175305DDB}" presName="gear3" presStyleLbl="node1" presStyleIdx="2" presStyleCnt="3"/>
      <dgm:spPr/>
    </dgm:pt>
    <dgm:pt modelId="{D8AA2F1C-6810-5248-A32E-FEBA20441625}" type="pres">
      <dgm:prSet presAssocID="{4ADAC7C8-940D-AF42-B8F9-311175305DDB}" presName="gear3tx" presStyleLbl="node1" presStyleIdx="2" presStyleCnt="3">
        <dgm:presLayoutVars>
          <dgm:chMax val="1"/>
          <dgm:bulletEnabled val="1"/>
        </dgm:presLayoutVars>
      </dgm:prSet>
      <dgm:spPr/>
    </dgm:pt>
    <dgm:pt modelId="{D7FEFDD2-8E9D-434D-997B-4728A4D79591}" type="pres">
      <dgm:prSet presAssocID="{4ADAC7C8-940D-AF42-B8F9-311175305DDB}" presName="gear3srcNode" presStyleLbl="node1" presStyleIdx="2" presStyleCnt="3"/>
      <dgm:spPr/>
    </dgm:pt>
    <dgm:pt modelId="{D4725134-60B4-5744-BF2B-C3605A27991F}" type="pres">
      <dgm:prSet presAssocID="{4ADAC7C8-940D-AF42-B8F9-311175305DDB}" presName="gear3dstNode" presStyleLbl="node1" presStyleIdx="2" presStyleCnt="3"/>
      <dgm:spPr/>
    </dgm:pt>
    <dgm:pt modelId="{8232B089-63C5-AB4B-BA0A-0A547FF2C331}" type="pres">
      <dgm:prSet presAssocID="{FCEA5914-0113-444D-AEEE-1BB9D4C66AA8}" presName="connector1" presStyleLbl="sibTrans2D1" presStyleIdx="0" presStyleCnt="3"/>
      <dgm:spPr/>
    </dgm:pt>
    <dgm:pt modelId="{84D97B48-8C9B-624A-B709-3E1223F26B56}" type="pres">
      <dgm:prSet presAssocID="{F968813E-0999-4A6F-9DAC-2CF09270E68F}" presName="connector2" presStyleLbl="sibTrans2D1" presStyleIdx="1" presStyleCnt="3"/>
      <dgm:spPr/>
    </dgm:pt>
    <dgm:pt modelId="{68653D63-EF3C-2846-827E-FED255DF9D22}" type="pres">
      <dgm:prSet presAssocID="{72D08B61-4132-A34C-8157-06CE56B74EDD}" presName="connector3" presStyleLbl="sibTrans2D1" presStyleIdx="2" presStyleCnt="3"/>
      <dgm:spPr/>
    </dgm:pt>
  </dgm:ptLst>
  <dgm:cxnLst>
    <dgm:cxn modelId="{F182D501-B2B7-2946-9EED-47E84D77A8B0}" type="presOf" srcId="{4ADAC7C8-940D-AF42-B8F9-311175305DDB}" destId="{575F483A-F8C7-0049-9D8C-95198D5F1658}" srcOrd="0"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EDAAC137-0A3B-41A5-8CAB-BF162AFA571B}" srcId="{B85F9E0F-E618-4643-AECB-BCF36461051E}" destId="{41C83811-C3C0-4CEA-82D8-A14FBD6B16FC}" srcOrd="1" destOrd="0" parTransId="{C2345A95-3998-453D-BA8C-E0D34EB02FA6}" sibTransId="{F968813E-0999-4A6F-9DAC-2CF09270E68F}"/>
    <dgm:cxn modelId="{3250E864-5765-5448-88D7-F4C9E0921CBB}" type="presOf" srcId="{FCEA5914-0113-444D-AEEE-1BB9D4C66AA8}" destId="{8232B089-63C5-AB4B-BA0A-0A547FF2C331}" srcOrd="0" destOrd="0" presId="urn:microsoft.com/office/officeart/2005/8/layout/gear1"/>
    <dgm:cxn modelId="{3238C665-80E9-5543-9416-A884E5866141}" type="presOf" srcId="{BE2B6936-B5D2-AB4B-BFB1-E4A553A95F4A}" destId="{E85B4980-63A7-7144-BAB3-9E695BA221AC}"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53E814A1-2656-D942-A530-E12DEE6BB7FF}" type="presOf" srcId="{4ADAC7C8-940D-AF42-B8F9-311175305DDB}" destId="{D8AA2F1C-6810-5248-A32E-FEBA20441625}" srcOrd="1"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E84392C1-23CC-2F46-B910-5358715BB5EC}" type="presOf" srcId="{41C83811-C3C0-4CEA-82D8-A14FBD6B16FC}" destId="{2998BDB9-39FE-9145-80C4-E3F7CBE99DE4}" srcOrd="1"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1CC23EE2-E71E-EF42-A774-FA73CB0739F1}" type="presOf" srcId="{4ADAC7C8-940D-AF42-B8F9-311175305DDB}" destId="{D4725134-60B4-5744-BF2B-C3605A27991F}" srcOrd="3"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pt>
  </dgm:ptLst>
  <dgm:cxnLst>
    <dgm:cxn modelId="{B2E35622-10DB-4569-8F76-5C948B901EA6}" type="presOf" srcId="{925912E9-F66C-4ADA-A6F5-39E2BE251D94}" destId="{7FA1D262-E1C0-4E2F-AB55-8767F4333F0A}" srcOrd="0" destOrd="0" presId="urn:microsoft.com/office/officeart/2009/layout/CircleArrowProcess"/>
    <dgm:cxn modelId="{F3A5033F-14AD-4E5B-9089-AD85B2E9D938}" type="presOf" srcId="{7A19D29C-4165-4A91-A180-9A4F75D3272D}" destId="{015F855F-40B3-419E-BA7E-CBD468C0FD13}"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E6DCA57B-82E6-4C13-9EEE-031B4D2CF9E6}" srcId="{7A19D29C-4165-4A91-A180-9A4F75D3272D}" destId="{925912E9-F66C-4ADA-A6F5-39E2BE251D94}" srcOrd="1" destOrd="0" parTransId="{1BABCCC4-FB65-48D8-98DE-281D516CF819}" sibTransId="{9019D47E-06FB-46BA-950E-76EDAAFC2BCC}"/>
    <dgm:cxn modelId="{40DB7197-A048-40D9-9F51-EAFB8121CE9A}" srcId="{7A19D29C-4165-4A91-A180-9A4F75D3272D}" destId="{C2298E9D-ACA0-42A5-B1F7-F9FC3D6D821C}" srcOrd="0" destOrd="0" parTransId="{E754D21C-35FA-42D0-B869-66BA9EE2CB2B}" sibTransId="{EDF7C5C5-AEEA-4F71-B22E-E7B67A389D0D}"/>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9CFF70E0-BE4E-4D5D-800E-78C4EA7C820B}" type="presOf" srcId="{FE0B8CEE-7931-4C6C-ABAD-786E9B835F96}" destId="{25B85B47-B55F-40A6-95E0-5ED6A9B870BF}" srcOrd="0" destOrd="0" presId="urn:microsoft.com/office/officeart/2005/8/layout/vList2"/>
    <dgm:cxn modelId="{B40EF9E1-F9FD-4D36-A1B2-8DF08C4D991F}" type="presOf" srcId="{ED717D3C-12D7-4C82-9A24-C9144B86E759}" destId="{0BD9CFF3-BD5C-4496-A5C0-71614AF6C6BB}"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200" dirty="0"/>
            <a:t>基于文献的数据关联分析和规则抽取</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bg1">
            <a:lumMod val="65000"/>
          </a:schemeClr>
        </a:solidFill>
      </dgm:spPr>
      <dgm:t>
        <a:bodyPr/>
        <a:lstStyle/>
        <a:p>
          <a:r>
            <a:rPr lang="zh-CN" altLang="en-US" sz="1600" b="1" dirty="0">
              <a:solidFill>
                <a:schemeClr val="bg1"/>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bg1">
            <a:lumMod val="65000"/>
          </a:schemeClr>
        </a:solidFill>
      </dgm:spPr>
      <dgm:t>
        <a:bodyPr/>
        <a:lstStyle/>
        <a:p>
          <a:r>
            <a:rPr lang="zh-CN" altLang="en-US" sz="1600" b="1" dirty="0">
              <a:solidFill>
                <a:schemeClr val="bg1"/>
              </a:solidFill>
            </a:rPr>
            <a:t>蠕变断裂寿命预测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bg1">
            <a:lumMod val="65000"/>
          </a:schemeClr>
        </a:solidFill>
      </dgm:spPr>
      <dgm:t>
        <a:bodyPr/>
        <a:lstStyle/>
        <a:p>
          <a:r>
            <a:rPr lang="zh-CN" altLang="en-US" sz="1600" b="1" dirty="0">
              <a:solidFill>
                <a:schemeClr val="bg1"/>
              </a:solidFill>
            </a:rPr>
            <a:t>蠕变性能优劣识别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2BEE061E-160B-40F0-BBAF-0674AA21B03B}" type="presOf" srcId="{FB5E4B73-157A-4954-A19F-A18E6CEE0354}" destId="{C6F21890-3A6C-4602-8FCF-0C96D1F700E9}" srcOrd="0" destOrd="2"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93E34F87-12B9-4043-AA7D-DDBD27B4ABDA}" type="presOf" srcId="{58265A0D-2329-4215-8773-A1AC7D09D922}" destId="{C6F21890-3A6C-4602-8FCF-0C96D1F700E9}" srcOrd="0" destOrd="4"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95BFD5CA-EB40-440B-89D2-5513F2CD8D3B}" srcId="{FB5E4B73-157A-4954-A19F-A18E6CEE0354}" destId="{C18D8C86-CE09-45BA-9652-25A0D5909322}" srcOrd="0" destOrd="0" parTransId="{600564BE-84F6-4271-A7CC-F324C8929673}" sibTransId="{DA2DB17F-26DD-4AED-B6C0-14A427B8AB55}"/>
    <dgm:cxn modelId="{BCC9D2D1-5525-4EA6-839C-4BF952575884}" srcId="{8D427307-CEAF-4DD7-BB85-8785E2DCDB7F}" destId="{FB5E4B73-157A-4954-A19F-A18E6CEE0354}" srcOrd="1" destOrd="0" parTransId="{D2212CF5-3B7C-4369-B6C5-89AC55E9C354}" sibTransId="{FAB108FD-4D08-487A-BC36-E05C9E20D1AE}"/>
    <dgm:cxn modelId="{318BA2DA-A3F4-4F11-BFE0-5FDA26FF82CA}" type="presOf" srcId="{0C6CA62A-2507-4191-8334-84E9AE83554B}" destId="{F7AC9A4C-6529-4451-8901-2A7189893D58}" srcOrd="0" destOrd="0" presId="urn:microsoft.com/office/officeart/2008/layout/VerticalCurvedList"/>
    <dgm:cxn modelId="{369DDEDA-3AB2-4CA4-B29F-B2EAEED95DD1}" srcId="{FB5E4B73-157A-4954-A19F-A18E6CEE0354}" destId="{58265A0D-2329-4215-8773-A1AC7D09D922}" srcOrd="1" destOrd="0" parTransId="{3AAFEFAF-DB36-424F-AA1E-A4BC198AD279}" sibTransId="{C0D2E35B-E5AF-42FD-A635-D402F8725B09}"/>
    <dgm:cxn modelId="{9D5A0FE1-E111-4E5E-BF14-005848CBD399}" srcId="{534D5989-8F4D-4258-8225-B724768E9233}" destId="{A031629A-C912-46DE-9250-B3AB97DBFEF3}" srcOrd="0" destOrd="0" parTransId="{D4DB4B43-FE32-40E2-A322-C82FEF4FD8CF}" sibTransId="{D7A9A80B-B499-4CE9-B8B6-42D8B19FB683}"/>
    <dgm:cxn modelId="{A3CF81E6-209C-4908-A88A-F01EDC214D45}" type="presOf" srcId="{C18D8C86-CE09-45BA-9652-25A0D5909322}" destId="{C6F21890-3A6C-4602-8FCF-0C96D1F700E9}" srcOrd="0" destOrd="3" presId="urn:microsoft.com/office/officeart/2008/layout/VerticalCurvedList"/>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56D73A-F850-4DC4-9185-BC3AB30F7E80}" type="doc">
      <dgm:prSet loTypeId="urn:microsoft.com/office/officeart/2005/8/layout/list1#2" loCatId="list" qsTypeId="urn:microsoft.com/office/officeart/2005/8/quickstyle/simple1#2" qsCatId="simple" csTypeId="urn:microsoft.com/office/officeart/2005/8/colors/colorful4#2" csCatId="colorful" phldr="1"/>
      <dgm:spPr/>
      <dgm:t>
        <a:bodyPr/>
        <a:lstStyle/>
        <a:p>
          <a:endParaRPr lang="zh-CN" altLang="en-US"/>
        </a:p>
      </dgm:t>
    </dgm:pt>
    <dgm:pt modelId="{A3221014-33BB-477D-8A81-EE8E8BE11527}">
      <dgm:prSet phldrT="[文本]" custT="1">
        <dgm:style>
          <a:lnRef idx="2">
            <a:schemeClr val="accent4"/>
          </a:lnRef>
          <a:fillRef idx="1">
            <a:schemeClr val="lt1"/>
          </a:fillRef>
          <a:effectRef idx="0">
            <a:schemeClr val="accent4"/>
          </a:effectRef>
          <a:fontRef idx="minor">
            <a:schemeClr val="dk1"/>
          </a:fontRef>
        </dgm:style>
      </dgm:prSet>
      <dgm:spPr>
        <a:solidFill>
          <a:schemeClr val="accent4">
            <a:lumMod val="40000"/>
            <a:lumOff val="60000"/>
          </a:schemeClr>
        </a:solidFill>
      </dgm:spPr>
      <dgm:t>
        <a:bodyPr/>
        <a:lstStyle/>
        <a:p>
          <a:r>
            <a:rPr lang="zh-CN" altLang="en-US" sz="2000" b="1" dirty="0"/>
            <a:t>问题：数据的质与量问题并存</a:t>
          </a:r>
        </a:p>
      </dgm:t>
    </dgm:pt>
    <dgm:pt modelId="{62E78223-A463-4A1E-B1C5-FC492218D2DC}" type="parTrans" cxnId="{7AB70511-9C3C-4F57-8929-CD45832738B1}">
      <dgm:prSet/>
      <dgm:spPr/>
      <dgm:t>
        <a:bodyPr/>
        <a:lstStyle/>
        <a:p>
          <a:endParaRPr lang="zh-CN" altLang="en-US"/>
        </a:p>
      </dgm:t>
    </dgm:pt>
    <dgm:pt modelId="{F316015B-1390-4641-BAC8-BF7A4F6E72FC}" type="sibTrans" cxnId="{7AB70511-9C3C-4F57-8929-CD45832738B1}">
      <dgm:prSet/>
      <dgm:spPr/>
      <dgm:t>
        <a:bodyPr/>
        <a:lstStyle/>
        <a:p>
          <a:endParaRPr lang="zh-CN" altLang="en-US"/>
        </a:p>
      </dgm:t>
    </dgm:pt>
    <dgm:pt modelId="{DEABBFC0-B224-42A4-8FBF-0A77FA3F6BDD}">
      <dgm:prSet phldrT="[文本]"/>
      <dgm:spPr/>
      <dgm:t>
        <a:bodyPr/>
        <a:lstStyle/>
        <a:p>
          <a:endParaRPr lang="zh-CN" altLang="en-US" b="1" dirty="0"/>
        </a:p>
      </dgm:t>
    </dgm:pt>
    <dgm:pt modelId="{6FDCB9C5-C3A3-4161-B086-937601CC11BD}" type="parTrans" cxnId="{43FAA99D-4D1D-4EF7-A4D9-5663276C2F67}">
      <dgm:prSet/>
      <dgm:spPr/>
      <dgm:t>
        <a:bodyPr/>
        <a:lstStyle/>
        <a:p>
          <a:endParaRPr lang="zh-CN" altLang="en-US"/>
        </a:p>
      </dgm:t>
    </dgm:pt>
    <dgm:pt modelId="{E30E8584-6B12-4535-A9FC-D7B954440201}" type="sibTrans" cxnId="{43FAA99D-4D1D-4EF7-A4D9-5663276C2F67}">
      <dgm:prSet/>
      <dgm:spPr/>
      <dgm:t>
        <a:bodyPr/>
        <a:lstStyle/>
        <a:p>
          <a:endParaRPr lang="zh-CN" altLang="en-US"/>
        </a:p>
      </dgm:t>
    </dgm:pt>
    <dgm:pt modelId="{8AA98AB4-D0DD-48D0-8FDE-D0BEA3CD21F8}">
      <dgm:prSet/>
      <dgm:spPr/>
      <dgm:t>
        <a:bodyPr/>
        <a:lstStyle/>
        <a:p>
          <a:r>
            <a:rPr lang="zh-CN" altLang="en-US" b="1" dirty="0"/>
            <a:t>国际高温合金会议文献数据</a:t>
          </a:r>
          <a:endParaRPr lang="zh-CN" altLang="en-US" dirty="0">
            <a:solidFill>
              <a:schemeClr val="tx1"/>
            </a:solidFill>
          </a:endParaRPr>
        </a:p>
      </dgm:t>
    </dgm:pt>
    <dgm:pt modelId="{91AA0EF1-4D42-4699-B971-5CD8FE027552}" type="parTrans" cxnId="{4E583BC6-5206-4FC2-AE0C-EA977B6F1517}">
      <dgm:prSet/>
      <dgm:spPr/>
      <dgm:t>
        <a:bodyPr/>
        <a:lstStyle/>
        <a:p>
          <a:endParaRPr lang="zh-CN" altLang="en-US"/>
        </a:p>
      </dgm:t>
    </dgm:pt>
    <dgm:pt modelId="{C45522CD-6C18-4D14-A9E0-846E75ECC934}" type="sibTrans" cxnId="{4E583BC6-5206-4FC2-AE0C-EA977B6F1517}">
      <dgm:prSet/>
      <dgm:spPr/>
      <dgm:t>
        <a:bodyPr/>
        <a:lstStyle/>
        <a:p>
          <a:endParaRPr lang="zh-CN" altLang="en-US"/>
        </a:p>
      </dgm:t>
    </dgm:pt>
    <dgm:pt modelId="{56F7F8FA-528C-4DC5-AAFA-452E1F23A2DE}">
      <dgm:prSet/>
      <dgm:spPr/>
      <dgm:t>
        <a:bodyPr/>
        <a:lstStyle/>
        <a:p>
          <a:r>
            <a:rPr lang="en-US" altLang="zh-CN" dirty="0">
              <a:solidFill>
                <a:schemeClr val="tx1"/>
              </a:solidFill>
            </a:rPr>
            <a:t>1256</a:t>
          </a:r>
          <a:r>
            <a:rPr lang="zh-CN" altLang="en-US" dirty="0">
              <a:solidFill>
                <a:schemeClr val="tx1"/>
              </a:solidFill>
            </a:rPr>
            <a:t>篇文献中，大部分都是聚焦于镍基单晶高温合金，但其研究的合金体系繁多，探索的是不同成分（多组元）、结构（合金相组成、错配位错、位错运动等）、外界条件（初熔温度、固溶处理、时效处理等）与合金持久性能（蠕变性能、疲劳断裂寿命、力学性能等）的关联关系。</a:t>
          </a:r>
          <a:r>
            <a:rPr lang="zh-CN" altLang="en-US" dirty="0">
              <a:solidFill>
                <a:srgbClr val="FF0000"/>
              </a:solidFill>
            </a:rPr>
            <a:t>但由于合金数据的多体系化，导致数据的质难以得到保证</a:t>
          </a:r>
          <a:r>
            <a:rPr lang="zh-CN" altLang="en-US" dirty="0">
              <a:solidFill>
                <a:schemeClr val="tx1"/>
              </a:solidFill>
            </a:rPr>
            <a:t>。如何解决</a:t>
          </a:r>
          <a:r>
            <a:rPr lang="zh-CN" altLang="en-US" b="1" dirty="0">
              <a:solidFill>
                <a:srgbClr val="FF0000"/>
              </a:solidFill>
            </a:rPr>
            <a:t>数据的量与质之间的不均衡关系</a:t>
          </a:r>
          <a:r>
            <a:rPr lang="zh-CN" altLang="en-US" dirty="0">
              <a:solidFill>
                <a:schemeClr val="tx1"/>
              </a:solidFill>
            </a:rPr>
            <a:t>迫切需要领域专家经验的融入和解读。</a:t>
          </a:r>
        </a:p>
      </dgm:t>
    </dgm:pt>
    <dgm:pt modelId="{8039F1CD-9E93-4982-B612-7C370BA11043}" type="parTrans" cxnId="{730682A5-43CA-4B8F-B790-DD362E7B1FE5}">
      <dgm:prSet/>
      <dgm:spPr/>
      <dgm:t>
        <a:bodyPr/>
        <a:lstStyle/>
        <a:p>
          <a:endParaRPr lang="zh-CN" altLang="en-US"/>
        </a:p>
      </dgm:t>
    </dgm:pt>
    <dgm:pt modelId="{BF89667E-D4D9-4F9A-B176-F200EB446708}" type="sibTrans" cxnId="{730682A5-43CA-4B8F-B790-DD362E7B1FE5}">
      <dgm:prSet/>
      <dgm:spPr/>
      <dgm:t>
        <a:bodyPr/>
        <a:lstStyle/>
        <a:p>
          <a:endParaRPr lang="zh-CN" altLang="en-US"/>
        </a:p>
      </dgm:t>
    </dgm:pt>
    <dgm:pt modelId="{559863CF-3679-4656-B838-C339AD483D51}">
      <dgm:prSet/>
      <dgm:spPr/>
      <dgm:t>
        <a:bodyPr/>
        <a:lstStyle/>
        <a:p>
          <a:r>
            <a:rPr lang="zh-CN" altLang="en-US" dirty="0"/>
            <a:t>文献中的数据包括了</a:t>
          </a:r>
          <a:r>
            <a:rPr lang="zh-CN" altLang="en-US" dirty="0">
              <a:solidFill>
                <a:srgbClr val="FF0000"/>
              </a:solidFill>
            </a:rPr>
            <a:t>计算数据和实验数据</a:t>
          </a:r>
          <a:r>
            <a:rPr lang="zh-CN" altLang="en-US" dirty="0"/>
            <a:t>，主要是针对不同合金体系进行计算和实验得到的数据。如何</a:t>
          </a:r>
          <a:r>
            <a:rPr lang="zh-CN" altLang="en-US" dirty="0">
              <a:solidFill>
                <a:srgbClr val="FF0000"/>
              </a:solidFill>
            </a:rPr>
            <a:t>实现计算数据和实验数据的整合</a:t>
          </a:r>
          <a:r>
            <a:rPr lang="zh-CN" altLang="en-US" dirty="0"/>
            <a:t>也是我们面临的主要问题。</a:t>
          </a:r>
        </a:p>
      </dgm:t>
    </dgm:pt>
    <dgm:pt modelId="{389D6288-CE67-490A-B279-4D1294F64F8F}" type="parTrans" cxnId="{D280AFF6-1FB9-4FDF-BFA4-438A6D0CA724}">
      <dgm:prSet/>
      <dgm:spPr/>
      <dgm:t>
        <a:bodyPr/>
        <a:lstStyle/>
        <a:p>
          <a:endParaRPr lang="zh-CN" altLang="en-US"/>
        </a:p>
      </dgm:t>
    </dgm:pt>
    <dgm:pt modelId="{AEA7018F-2E0B-4116-A196-2D0710DD4391}" type="sibTrans" cxnId="{D280AFF6-1FB9-4FDF-BFA4-438A6D0CA724}">
      <dgm:prSet/>
      <dgm:spPr/>
      <dgm:t>
        <a:bodyPr/>
        <a:lstStyle/>
        <a:p>
          <a:endParaRPr lang="zh-CN" altLang="en-US"/>
        </a:p>
      </dgm:t>
    </dgm:pt>
    <dgm:pt modelId="{0003E47F-0B19-4551-8BD7-6538604DCE9F}">
      <dgm:prSet/>
      <dgm:spPr/>
      <dgm:t>
        <a:bodyPr/>
        <a:lstStyle/>
        <a:p>
          <a:r>
            <a:rPr lang="zh-CN" altLang="en-US" dirty="0"/>
            <a:t>文献中合金性能的描述因子众多，不同文献研究了不同因素对合金性能的影响。在构造学习样本时会出现大量的空缺属性，需要领域专家或通过材料计算或实验来补充。</a:t>
          </a:r>
          <a:r>
            <a:rPr lang="en-US" altLang="zh-CN" dirty="0">
              <a:solidFill>
                <a:schemeClr val="tx1"/>
              </a:solidFill>
            </a:rPr>
            <a:t>														</a:t>
          </a:r>
          <a:endParaRPr lang="zh-CN" altLang="en-US" dirty="0"/>
        </a:p>
      </dgm:t>
    </dgm:pt>
    <dgm:pt modelId="{1B8002D1-E322-49F3-9B4D-C6BFDBC6F1F8}" type="parTrans" cxnId="{56FFD3F4-8610-4F7E-A03C-7E69B9870A85}">
      <dgm:prSet/>
      <dgm:spPr/>
      <dgm:t>
        <a:bodyPr/>
        <a:lstStyle/>
        <a:p>
          <a:endParaRPr lang="zh-CN" altLang="en-US"/>
        </a:p>
      </dgm:t>
    </dgm:pt>
    <dgm:pt modelId="{432A8F2D-0AB8-4D11-8E45-AE9CEE23361F}" type="sibTrans" cxnId="{56FFD3F4-8610-4F7E-A03C-7E69B9870A85}">
      <dgm:prSet/>
      <dgm:spPr/>
      <dgm:t>
        <a:bodyPr/>
        <a:lstStyle/>
        <a:p>
          <a:endParaRPr lang="zh-CN" altLang="en-US"/>
        </a:p>
      </dgm:t>
    </dgm:pt>
    <dgm:pt modelId="{25934C7B-E428-4838-9B81-818F8290D950}" type="pres">
      <dgm:prSet presAssocID="{3456D73A-F850-4DC4-9185-BC3AB30F7E80}" presName="linear" presStyleCnt="0">
        <dgm:presLayoutVars>
          <dgm:dir/>
          <dgm:animLvl val="lvl"/>
          <dgm:resizeHandles val="exact"/>
        </dgm:presLayoutVars>
      </dgm:prSet>
      <dgm:spPr/>
    </dgm:pt>
    <dgm:pt modelId="{1EDE51B1-5876-45CC-8949-D35115980180}" type="pres">
      <dgm:prSet presAssocID="{A3221014-33BB-477D-8A81-EE8E8BE11527}" presName="parentLin" presStyleCnt="0"/>
      <dgm:spPr/>
    </dgm:pt>
    <dgm:pt modelId="{27FAF103-D4A5-4569-812E-A6B9D22E1F4D}" type="pres">
      <dgm:prSet presAssocID="{A3221014-33BB-477D-8A81-EE8E8BE11527}" presName="parentLeftMargin" presStyleLbl="node1" presStyleIdx="0" presStyleCnt="1"/>
      <dgm:spPr/>
    </dgm:pt>
    <dgm:pt modelId="{833FCB3C-B301-45EA-8F9A-52ED3B540B6B}" type="pres">
      <dgm:prSet presAssocID="{A3221014-33BB-477D-8A81-EE8E8BE11527}" presName="parentText" presStyleLbl="node1" presStyleIdx="0" presStyleCnt="1" custLinFactNeighborX="-13577" custLinFactNeighborY="29859">
        <dgm:presLayoutVars>
          <dgm:chMax val="0"/>
          <dgm:bulletEnabled val="1"/>
        </dgm:presLayoutVars>
      </dgm:prSet>
      <dgm:spPr/>
    </dgm:pt>
    <dgm:pt modelId="{8800104C-096B-4537-A392-183EC3D713BB}" type="pres">
      <dgm:prSet presAssocID="{A3221014-33BB-477D-8A81-EE8E8BE11527}" presName="negativeSpace" presStyleCnt="0"/>
      <dgm:spPr/>
    </dgm:pt>
    <dgm:pt modelId="{BEB1C6E8-48A3-4F38-B23E-4854128A58AC}" type="pres">
      <dgm:prSet presAssocID="{A3221014-33BB-477D-8A81-EE8E8BE11527}" presName="childText" presStyleLbl="conFgAcc1" presStyleIdx="0" presStyleCnt="1" custScaleY="66726" custLinFactY="1211" custLinFactNeighborX="84" custLinFactNeighborY="100000">
        <dgm:presLayoutVars>
          <dgm:bulletEnabled val="1"/>
        </dgm:presLayoutVars>
      </dgm:prSet>
      <dgm:spPr/>
    </dgm:pt>
  </dgm:ptLst>
  <dgm:cxnLst>
    <dgm:cxn modelId="{7AB70511-9C3C-4F57-8929-CD45832738B1}" srcId="{3456D73A-F850-4DC4-9185-BC3AB30F7E80}" destId="{A3221014-33BB-477D-8A81-EE8E8BE11527}" srcOrd="0" destOrd="0" parTransId="{62E78223-A463-4A1E-B1C5-FC492218D2DC}" sibTransId="{F316015B-1390-4641-BAC8-BF7A4F6E72FC}"/>
    <dgm:cxn modelId="{C5F30A62-AC8F-4752-93A2-01C5C5DD327B}" type="presOf" srcId="{56F7F8FA-528C-4DC5-AAFA-452E1F23A2DE}" destId="{BEB1C6E8-48A3-4F38-B23E-4854128A58AC}" srcOrd="0" destOrd="2" presId="urn:microsoft.com/office/officeart/2005/8/layout/list1#2"/>
    <dgm:cxn modelId="{F964774E-C682-482F-A0BC-4BCD6AA78606}" type="presOf" srcId="{8AA98AB4-D0DD-48D0-8FDE-D0BEA3CD21F8}" destId="{BEB1C6E8-48A3-4F38-B23E-4854128A58AC}" srcOrd="0" destOrd="1" presId="urn:microsoft.com/office/officeart/2005/8/layout/list1#2"/>
    <dgm:cxn modelId="{9A68217A-9702-4182-9F3B-A82FD9CF3783}" type="presOf" srcId="{0003E47F-0B19-4551-8BD7-6538604DCE9F}" destId="{BEB1C6E8-48A3-4F38-B23E-4854128A58AC}" srcOrd="0" destOrd="4" presId="urn:microsoft.com/office/officeart/2005/8/layout/list1#2"/>
    <dgm:cxn modelId="{A1547091-578F-4E2C-BE9B-47B6E807C741}" type="presOf" srcId="{A3221014-33BB-477D-8A81-EE8E8BE11527}" destId="{833FCB3C-B301-45EA-8F9A-52ED3B540B6B}" srcOrd="1" destOrd="0" presId="urn:microsoft.com/office/officeart/2005/8/layout/list1#2"/>
    <dgm:cxn modelId="{43FAA99D-4D1D-4EF7-A4D9-5663276C2F67}" srcId="{A3221014-33BB-477D-8A81-EE8E8BE11527}" destId="{DEABBFC0-B224-42A4-8FBF-0A77FA3F6BDD}" srcOrd="0" destOrd="0" parTransId="{6FDCB9C5-C3A3-4161-B086-937601CC11BD}" sibTransId="{E30E8584-6B12-4535-A9FC-D7B954440201}"/>
    <dgm:cxn modelId="{730682A5-43CA-4B8F-B790-DD362E7B1FE5}" srcId="{8AA98AB4-D0DD-48D0-8FDE-D0BEA3CD21F8}" destId="{56F7F8FA-528C-4DC5-AAFA-452E1F23A2DE}" srcOrd="0" destOrd="0" parTransId="{8039F1CD-9E93-4982-B612-7C370BA11043}" sibTransId="{BF89667E-D4D9-4F9A-B176-F200EB446708}"/>
    <dgm:cxn modelId="{678998AF-43BF-4A58-B479-CC7A33852CB9}" type="presOf" srcId="{DEABBFC0-B224-42A4-8FBF-0A77FA3F6BDD}" destId="{BEB1C6E8-48A3-4F38-B23E-4854128A58AC}" srcOrd="0" destOrd="0" presId="urn:microsoft.com/office/officeart/2005/8/layout/list1#2"/>
    <dgm:cxn modelId="{84894DC0-15DB-4288-9494-2FFED319CCFF}" type="presOf" srcId="{A3221014-33BB-477D-8A81-EE8E8BE11527}" destId="{27FAF103-D4A5-4569-812E-A6B9D22E1F4D}" srcOrd="0" destOrd="0" presId="urn:microsoft.com/office/officeart/2005/8/layout/list1#2"/>
    <dgm:cxn modelId="{8DFFE8C0-638A-4FB5-BC50-099FEE93CBA9}" type="presOf" srcId="{3456D73A-F850-4DC4-9185-BC3AB30F7E80}" destId="{25934C7B-E428-4838-9B81-818F8290D950}" srcOrd="0" destOrd="0" presId="urn:microsoft.com/office/officeart/2005/8/layout/list1#2"/>
    <dgm:cxn modelId="{4E583BC6-5206-4FC2-AE0C-EA977B6F1517}" srcId="{A3221014-33BB-477D-8A81-EE8E8BE11527}" destId="{8AA98AB4-D0DD-48D0-8FDE-D0BEA3CD21F8}" srcOrd="1" destOrd="0" parTransId="{91AA0EF1-4D42-4699-B971-5CD8FE027552}" sibTransId="{C45522CD-6C18-4D14-A9E0-846E75ECC934}"/>
    <dgm:cxn modelId="{B7FA5FDF-4C20-472D-8024-89D11DDEE0A0}" type="presOf" srcId="{559863CF-3679-4656-B838-C339AD483D51}" destId="{BEB1C6E8-48A3-4F38-B23E-4854128A58AC}" srcOrd="0" destOrd="3" presId="urn:microsoft.com/office/officeart/2005/8/layout/list1#2"/>
    <dgm:cxn modelId="{56FFD3F4-8610-4F7E-A03C-7E69B9870A85}" srcId="{8AA98AB4-D0DD-48D0-8FDE-D0BEA3CD21F8}" destId="{0003E47F-0B19-4551-8BD7-6538604DCE9F}" srcOrd="2" destOrd="0" parTransId="{1B8002D1-E322-49F3-9B4D-C6BFDBC6F1F8}" sibTransId="{432A8F2D-0AB8-4D11-8E45-AE9CEE23361F}"/>
    <dgm:cxn modelId="{D280AFF6-1FB9-4FDF-BFA4-438A6D0CA724}" srcId="{8AA98AB4-D0DD-48D0-8FDE-D0BEA3CD21F8}" destId="{559863CF-3679-4656-B838-C339AD483D51}" srcOrd="1" destOrd="0" parTransId="{389D6288-CE67-490A-B279-4D1294F64F8F}" sibTransId="{AEA7018F-2E0B-4116-A196-2D0710DD4391}"/>
    <dgm:cxn modelId="{D371084E-8F36-46FF-A564-370493A5DC79}" type="presParOf" srcId="{25934C7B-E428-4838-9B81-818F8290D950}" destId="{1EDE51B1-5876-45CC-8949-D35115980180}" srcOrd="0" destOrd="0" presId="urn:microsoft.com/office/officeart/2005/8/layout/list1#2"/>
    <dgm:cxn modelId="{18C33674-6FF1-455C-9340-9EB009B90118}" type="presParOf" srcId="{1EDE51B1-5876-45CC-8949-D35115980180}" destId="{27FAF103-D4A5-4569-812E-A6B9D22E1F4D}" srcOrd="0" destOrd="0" presId="urn:microsoft.com/office/officeart/2005/8/layout/list1#2"/>
    <dgm:cxn modelId="{FA502EB0-F1E9-426A-ADFF-0520EFDD5CB2}" type="presParOf" srcId="{1EDE51B1-5876-45CC-8949-D35115980180}" destId="{833FCB3C-B301-45EA-8F9A-52ED3B540B6B}" srcOrd="1" destOrd="0" presId="urn:microsoft.com/office/officeart/2005/8/layout/list1#2"/>
    <dgm:cxn modelId="{0F5F8C7A-F672-4D5D-BCA4-5EEADE0F48E7}" type="presParOf" srcId="{25934C7B-E428-4838-9B81-818F8290D950}" destId="{8800104C-096B-4537-A392-183EC3D713BB}" srcOrd="1" destOrd="0" presId="urn:microsoft.com/office/officeart/2005/8/layout/list1#2"/>
    <dgm:cxn modelId="{3D8C21B2-A92A-403D-9420-9104686C4F9F}" type="presParOf" srcId="{25934C7B-E428-4838-9B81-818F8290D950}" destId="{BEB1C6E8-48A3-4F38-B23E-4854128A58AC}" srcOrd="2" destOrd="0" presId="urn:microsoft.com/office/officeart/2005/8/layout/list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prstClr val="white">
            <a:lumMod val="65000"/>
          </a:prstClr>
        </a:solidFill>
        <a:ln w="25400" cap="flat" cmpd="sng" algn="ctr">
          <a:solidFill>
            <a:prstClr val="white">
              <a:hueOff val="0"/>
              <a:satOff val="0"/>
              <a:lumOff val="0"/>
              <a:alphaOff val="0"/>
            </a:prstClr>
          </a:solidFill>
          <a:prstDash val="solid"/>
        </a:ln>
        <a:effectLst/>
      </dgm:spPr>
      <dgm:t>
        <a:bodyPr spcFirstLastPara="0" vert="horz" wrap="square" lIns="873181"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rgbClr val="FF0000"/>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accent1">
            <a:lumMod val="75000"/>
          </a:schemeClr>
        </a:solidFill>
      </dgm:spPr>
      <dgm:t>
        <a:bodyPr/>
        <a:lstStyle/>
        <a:p>
          <a:r>
            <a:rPr lang="zh-CN" altLang="en-US" sz="1600" b="1" dirty="0">
              <a:solidFill>
                <a:schemeClr val="bg1"/>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accent1">
            <a:lumMod val="75000"/>
          </a:schemeClr>
        </a:solidFill>
      </dgm:spPr>
      <dgm:t>
        <a:bodyPr/>
        <a:lstStyle/>
        <a:p>
          <a:r>
            <a:rPr lang="zh-CN" altLang="en-US" sz="1600" b="1" dirty="0">
              <a:solidFill>
                <a:schemeClr val="bg1"/>
              </a:solidFill>
            </a:rPr>
            <a:t>蠕变断裂寿命的预测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accent1">
            <a:lumMod val="75000"/>
          </a:schemeClr>
        </a:solidFill>
      </dgm:spPr>
      <dgm:t>
        <a:bodyPr/>
        <a:lstStyle/>
        <a:p>
          <a:r>
            <a:rPr lang="zh-CN" altLang="en-US" sz="1600" b="1" dirty="0">
              <a:solidFill>
                <a:schemeClr val="bg1"/>
              </a:solidFill>
            </a:rPr>
            <a:t>蠕变性能优劣的识别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a:xfrm>
          <a:off x="763146" y="558522"/>
          <a:ext cx="5749272" cy="1083096"/>
        </a:xfrm>
        <a:prstGeom prst="rect">
          <a:avLst/>
        </a:prstGeom>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2BEE061E-160B-40F0-BBAF-0674AA21B03B}" type="presOf" srcId="{FB5E4B73-157A-4954-A19F-A18E6CEE0354}" destId="{C6F21890-3A6C-4602-8FCF-0C96D1F700E9}" srcOrd="0" destOrd="2"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93E34F87-12B9-4043-AA7D-DDBD27B4ABDA}" type="presOf" srcId="{58265A0D-2329-4215-8773-A1AC7D09D922}" destId="{C6F21890-3A6C-4602-8FCF-0C96D1F700E9}" srcOrd="0" destOrd="4"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95BFD5CA-EB40-440B-89D2-5513F2CD8D3B}" srcId="{FB5E4B73-157A-4954-A19F-A18E6CEE0354}" destId="{C18D8C86-CE09-45BA-9652-25A0D5909322}" srcOrd="0" destOrd="0" parTransId="{600564BE-84F6-4271-A7CC-F324C8929673}" sibTransId="{DA2DB17F-26DD-4AED-B6C0-14A427B8AB55}"/>
    <dgm:cxn modelId="{BCC9D2D1-5525-4EA6-839C-4BF952575884}" srcId="{8D427307-CEAF-4DD7-BB85-8785E2DCDB7F}" destId="{FB5E4B73-157A-4954-A19F-A18E6CEE0354}" srcOrd="1" destOrd="0" parTransId="{D2212CF5-3B7C-4369-B6C5-89AC55E9C354}" sibTransId="{FAB108FD-4D08-487A-BC36-E05C9E20D1AE}"/>
    <dgm:cxn modelId="{318BA2DA-A3F4-4F11-BFE0-5FDA26FF82CA}" type="presOf" srcId="{0C6CA62A-2507-4191-8334-84E9AE83554B}" destId="{F7AC9A4C-6529-4451-8901-2A7189893D58}" srcOrd="0" destOrd="0" presId="urn:microsoft.com/office/officeart/2008/layout/VerticalCurvedList"/>
    <dgm:cxn modelId="{369DDEDA-3AB2-4CA4-B29F-B2EAEED95DD1}" srcId="{FB5E4B73-157A-4954-A19F-A18E6CEE0354}" destId="{58265A0D-2329-4215-8773-A1AC7D09D922}" srcOrd="1" destOrd="0" parTransId="{3AAFEFAF-DB36-424F-AA1E-A4BC198AD279}" sibTransId="{C0D2E35B-E5AF-42FD-A635-D402F8725B09}"/>
    <dgm:cxn modelId="{9D5A0FE1-E111-4E5E-BF14-005848CBD399}" srcId="{534D5989-8F4D-4258-8225-B724768E9233}" destId="{A031629A-C912-46DE-9250-B3AB97DBFEF3}" srcOrd="0" destOrd="0" parTransId="{D4DB4B43-FE32-40E2-A322-C82FEF4FD8CF}" sibTransId="{D7A9A80B-B499-4CE9-B8B6-42D8B19FB683}"/>
    <dgm:cxn modelId="{A3CF81E6-209C-4908-A88A-F01EDC214D45}" type="presOf" srcId="{C18D8C86-CE09-45BA-9652-25A0D5909322}" destId="{C6F21890-3A6C-4602-8FCF-0C96D1F700E9}" srcOrd="0" destOrd="3" presId="urn:microsoft.com/office/officeart/2008/layout/VerticalCurvedList"/>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pt>
    <dgm:pt modelId="{CBE46D69-316A-4A66-A2B7-94AAEAF8BAC2}" type="pres">
      <dgm:prSet presAssocID="{B012B291-A616-4BC6-9370-CD9321A1E47C}" presName="centerShape" presStyleLbl="node0" presStyleIdx="0" presStyleCnt="1"/>
      <dgm:spPr/>
    </dgm:pt>
    <dgm:pt modelId="{517ABFBA-4E0D-4BE7-B229-3797C115DB4D}" type="pres">
      <dgm:prSet presAssocID="{BCAE19AC-0635-41A0-B93E-14388F7990CC}" presName="node" presStyleLbl="node1" presStyleIdx="0" presStyleCnt="5">
        <dgm:presLayoutVars>
          <dgm:bulletEnabled val="1"/>
        </dgm:presLayoutVars>
      </dgm:prSet>
      <dgm:spPr/>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pt>
    <dgm:pt modelId="{331B85EC-7C50-4F61-806E-5DC3B2D805D8}" type="pres">
      <dgm:prSet presAssocID="{FF6ED301-4437-4961-940C-1414E305B443}" presName="node" presStyleLbl="node1" presStyleIdx="1" presStyleCnt="5">
        <dgm:presLayoutVars>
          <dgm:bulletEnabled val="1"/>
        </dgm:presLayoutVars>
      </dgm:prSet>
      <dgm:spPr/>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pt>
    <dgm:pt modelId="{8FF77C59-D311-4785-BA98-C48284A4260C}" type="pres">
      <dgm:prSet presAssocID="{2BC19692-FE61-40A0-B3EB-251422C17EBE}" presName="node" presStyleLbl="node1" presStyleIdx="2" presStyleCnt="5">
        <dgm:presLayoutVars>
          <dgm:bulletEnabled val="1"/>
        </dgm:presLayoutVars>
      </dgm:prSet>
      <dgm:spPr/>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pt>
    <dgm:pt modelId="{63BBFADA-00AA-4C15-BB20-06DBBDBCCF18}" type="pres">
      <dgm:prSet presAssocID="{79161FB4-6960-4DBB-A08A-B58470EF0699}" presName="node" presStyleLbl="node1" presStyleIdx="3" presStyleCnt="5">
        <dgm:presLayoutVars>
          <dgm:bulletEnabled val="1"/>
        </dgm:presLayoutVars>
      </dgm:prSet>
      <dgm:spPr/>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pt>
    <dgm:pt modelId="{8648740D-CCC2-4679-AEEC-78FD69374AE9}" type="pres">
      <dgm:prSet presAssocID="{70D485AD-6038-4BAE-9838-84D517A20A2B}" presName="node" presStyleLbl="node1" presStyleIdx="4" presStyleCnt="5">
        <dgm:presLayoutVars>
          <dgm:bulletEnabled val="1"/>
        </dgm:presLayoutVars>
      </dgm:prSet>
      <dgm:spPr/>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pt>
  </dgm:ptLst>
  <dgm:cxnLst>
    <dgm:cxn modelId="{AF4B5316-C5DB-4B56-B12E-36D014A7667C}" type="presOf" srcId="{5B190AF3-AD8E-4B2F-B8C8-FD0DA40B2174}" destId="{AE8A46A3-FEA9-43A6-AF59-3B1111B88F1F}"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1C450B3B-EA3E-4386-B92A-77869AAFC17C}" srcId="{B012B291-A616-4BC6-9370-CD9321A1E47C}" destId="{FF6ED301-4437-4961-940C-1414E305B443}" srcOrd="1" destOrd="0" parTransId="{E9C23FF0-2DE5-4CF7-8468-580C52063C76}" sibTransId="{C7F16E43-B57E-4D5D-B862-31AF3C49C101}"/>
    <dgm:cxn modelId="{52EB6D71-E2FA-45D8-B5B0-B24E97B8B72B}" type="presOf" srcId="{B012B291-A616-4BC6-9370-CD9321A1E47C}" destId="{CBE46D69-316A-4A66-A2B7-94AAEAF8BAC2}"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8108197A-1767-4DA8-A5BF-2183C308C01A}" srcId="{B012B291-A616-4BC6-9370-CD9321A1E47C}" destId="{2BC19692-FE61-40A0-B3EB-251422C17EBE}" srcOrd="2" destOrd="0" parTransId="{D7C288F0-BD73-4B0A-BC86-FCF9068109CD}" sibTransId="{D2A4F74C-C46D-43A3-A2A0-3EA62AD791AB}"/>
    <dgm:cxn modelId="{3F819187-40AE-48B5-A183-F7EF245BEE34}" type="presOf" srcId="{D2A4F74C-C46D-43A3-A2A0-3EA62AD791AB}" destId="{E46DEA03-1C15-497B-B069-84FC88716F6F}" srcOrd="0" destOrd="0" presId="urn:microsoft.com/office/officeart/2005/8/layout/radial6"/>
    <dgm:cxn modelId="{0BDA4E8D-F1EA-4CA9-8E9E-3CEC4B0BC43D}" type="presOf" srcId="{BCAE19AC-0635-41A0-B93E-14388F7990CC}" destId="{517ABFBA-4E0D-4BE7-B229-3797C115DB4D}"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483FF996-C2BA-49CB-8AA6-01F0F6CC96F6}" srcId="{B012B291-A616-4BC6-9370-CD9321A1E47C}" destId="{79161FB4-6960-4DBB-A08A-B58470EF0699}" srcOrd="3" destOrd="0" parTransId="{1A004838-A180-48A7-959C-69B95C1116F5}" sibTransId="{9DC03F21-BED6-4B51-9D65-71360D809B66}"/>
    <dgm:cxn modelId="{2DC084A9-F08E-4A1D-87A4-78AD721C605E}" type="presOf" srcId="{FF6ED301-4437-4961-940C-1414E305B443}" destId="{331B85EC-7C50-4F61-806E-5DC3B2D805D8}"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54FC59E8-EE84-4CF8-B6E8-3A798944C6F9}" type="presOf" srcId="{9DC03F21-BED6-4B51-9D65-71360D809B66}" destId="{9FB7942C-2A36-47D2-8A6D-979AE590B49B}"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0700D8FE-AA23-4E96-B50A-B68354623957}" type="presOf" srcId="{6DC79F61-FF8F-49E6-82E9-D9AFB5ECAAE6}" destId="{B3061133-6317-42B1-B159-5E6466D19DFA}"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rgbClr val="FF0000"/>
              </a:solidFill>
            </a:rPr>
            <a:t>蠕变断裂寿命的预测</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蠕变性能优劣的识别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外文文献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Web of science</a:t>
          </a:r>
        </a:p>
        <a:p>
          <a:pPr marL="0" lvl="0" indent="0" algn="ctr" defTabSz="577850">
            <a:lnSpc>
              <a:spcPct val="90000"/>
            </a:lnSpc>
            <a:spcBef>
              <a:spcPct val="0"/>
            </a:spcBef>
            <a:spcAft>
              <a:spcPct val="35000"/>
            </a:spcAft>
            <a:buNone/>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中文文献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专利</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文献中引用的专利</a:t>
          </a:r>
        </a:p>
      </dsp:txBody>
      <dsp:txXfrm>
        <a:off x="4007685" y="2350809"/>
        <a:ext cx="1137636" cy="6948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0920"/>
          <a:ext cx="1790419" cy="61947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学习样本构造</a:t>
          </a:r>
        </a:p>
      </dsp:txBody>
      <dsp:txXfrm>
        <a:off x="3937" y="30920"/>
        <a:ext cx="1790419" cy="412980"/>
      </dsp:txXfrm>
    </dsp:sp>
    <dsp:sp modelId="{882AAB93-9174-4C85-BA68-ED05BFC340F9}">
      <dsp:nvSpPr>
        <dsp:cNvPr id="0" name=""/>
        <dsp:cNvSpPr/>
      </dsp:nvSpPr>
      <dsp:spPr>
        <a:xfrm>
          <a:off x="370650" y="44390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目标属性和条件属性的集成</a:t>
          </a:r>
        </a:p>
      </dsp:txBody>
      <dsp:txXfrm>
        <a:off x="394269" y="46751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65778" y="103681"/>
        <a:ext cx="441683" cy="267458"/>
      </dsp:txXfrm>
    </dsp:sp>
    <dsp:sp modelId="{0181AEED-0E55-4451-A246-58F106BA9CA1}">
      <dsp:nvSpPr>
        <dsp:cNvPr id="0" name=""/>
        <dsp:cNvSpPr/>
      </dsp:nvSpPr>
      <dsp:spPr>
        <a:xfrm>
          <a:off x="2880041" y="30920"/>
          <a:ext cx="1790419" cy="61947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数据清洗</a:t>
          </a:r>
        </a:p>
      </dsp:txBody>
      <dsp:txXfrm>
        <a:off x="2880041" y="30920"/>
        <a:ext cx="1790419" cy="412980"/>
      </dsp:txXfrm>
    </dsp:sp>
    <dsp:sp modelId="{1D4DB2AE-16F1-49DF-98B6-13E48EBE43B4}">
      <dsp:nvSpPr>
        <dsp:cNvPr id="0" name=""/>
        <dsp:cNvSpPr/>
      </dsp:nvSpPr>
      <dsp:spPr>
        <a:xfrm>
          <a:off x="3246753" y="44390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空缺值补全</a:t>
          </a:r>
        </a:p>
        <a:p>
          <a:pPr marL="114300" lvl="1" indent="-114300" algn="l" defTabSz="622300">
            <a:lnSpc>
              <a:spcPct val="90000"/>
            </a:lnSpc>
            <a:spcBef>
              <a:spcPct val="0"/>
            </a:spcBef>
            <a:spcAft>
              <a:spcPct val="15000"/>
            </a:spcAft>
            <a:buChar char="•"/>
          </a:pPr>
          <a:r>
            <a:rPr lang="zh-CN" altLang="en-US" sz="1400" kern="1200" dirty="0"/>
            <a:t>删除重要空缺数据</a:t>
          </a:r>
        </a:p>
      </dsp:txBody>
      <dsp:txXfrm>
        <a:off x="3270372" y="46751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941882" y="103681"/>
        <a:ext cx="441683" cy="267458"/>
      </dsp:txXfrm>
    </dsp:sp>
    <dsp:sp modelId="{9E4B3084-4521-4BF6-85F5-D8B2E97C1E9B}">
      <dsp:nvSpPr>
        <dsp:cNvPr id="0" name=""/>
        <dsp:cNvSpPr/>
      </dsp:nvSpPr>
      <dsp:spPr>
        <a:xfrm>
          <a:off x="5756145" y="30920"/>
          <a:ext cx="1790419" cy="61947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数据变换</a:t>
          </a:r>
        </a:p>
      </dsp:txBody>
      <dsp:txXfrm>
        <a:off x="5756145" y="30920"/>
        <a:ext cx="1790419" cy="412980"/>
      </dsp:txXfrm>
    </dsp:sp>
    <dsp:sp modelId="{6340DEB0-987A-4E3E-A4B0-EBCE990AB663}">
      <dsp:nvSpPr>
        <dsp:cNvPr id="0" name=""/>
        <dsp:cNvSpPr/>
      </dsp:nvSpPr>
      <dsp:spPr>
        <a:xfrm>
          <a:off x="6122857" y="44390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新属性构造</a:t>
          </a:r>
        </a:p>
        <a:p>
          <a:pPr marL="114300" lvl="1" indent="-114300" algn="l" defTabSz="622300">
            <a:lnSpc>
              <a:spcPct val="90000"/>
            </a:lnSpc>
            <a:spcBef>
              <a:spcPct val="0"/>
            </a:spcBef>
            <a:spcAft>
              <a:spcPct val="15000"/>
            </a:spcAft>
            <a:buChar char="•"/>
          </a:pPr>
          <a:r>
            <a:rPr lang="zh-CN" altLang="en-US" sz="1400" kern="1200" dirty="0"/>
            <a:t>样本归一化</a:t>
          </a:r>
        </a:p>
      </dsp:txBody>
      <dsp:txXfrm>
        <a:off x="6146476" y="467519"/>
        <a:ext cx="1743181" cy="7591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蠕变断裂寿命的预测</a:t>
          </a:r>
        </a:p>
        <a:p>
          <a:pPr marL="342900" lvl="2" indent="-171450" algn="l" defTabSz="711200">
            <a:lnSpc>
              <a:spcPct val="90000"/>
            </a:lnSpc>
            <a:spcBef>
              <a:spcPct val="0"/>
            </a:spcBef>
            <a:spcAft>
              <a:spcPct val="15000"/>
            </a:spcAft>
            <a:buChar char="•"/>
          </a:pPr>
          <a:r>
            <a:rPr lang="zh-CN" altLang="en-US" sz="1600" b="1" kern="1200" dirty="0">
              <a:solidFill>
                <a:srgbClr val="FF0000"/>
              </a:solidFill>
            </a:rPr>
            <a:t>蠕变性能优劣的识别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1C6E8-48A3-4F38-B23E-4854128A58AC}">
      <dsp:nvSpPr>
        <dsp:cNvPr id="0" name=""/>
        <dsp:cNvSpPr/>
      </dsp:nvSpPr>
      <dsp:spPr>
        <a:xfrm>
          <a:off x="0" y="765456"/>
          <a:ext cx="8450591" cy="4918373"/>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5860" tIns="395732" rIns="655860" bIns="135128" numCol="1" spcCol="1270" anchor="t" anchorCtr="0">
          <a:noAutofit/>
        </a:bodyPr>
        <a:lstStyle/>
        <a:p>
          <a:pPr marL="171450" lvl="1" indent="-171450" algn="l" defTabSz="844550">
            <a:lnSpc>
              <a:spcPct val="90000"/>
            </a:lnSpc>
            <a:spcBef>
              <a:spcPct val="0"/>
            </a:spcBef>
            <a:spcAft>
              <a:spcPct val="15000"/>
            </a:spcAft>
            <a:buChar char="•"/>
          </a:pPr>
          <a:endParaRPr lang="zh-CN" altLang="en-US" sz="1900" b="1" kern="1200" dirty="0"/>
        </a:p>
        <a:p>
          <a:pPr marL="171450" lvl="1" indent="-171450" algn="l" defTabSz="844550">
            <a:lnSpc>
              <a:spcPct val="90000"/>
            </a:lnSpc>
            <a:spcBef>
              <a:spcPct val="0"/>
            </a:spcBef>
            <a:spcAft>
              <a:spcPct val="15000"/>
            </a:spcAft>
            <a:buChar char="•"/>
          </a:pPr>
          <a:r>
            <a:rPr lang="zh-CN" altLang="en-US" sz="1900" b="1" kern="1200" dirty="0"/>
            <a:t>蠕变数据</a:t>
          </a:r>
        </a:p>
        <a:p>
          <a:pPr marL="342900" lvl="2" indent="-171450" algn="l" defTabSz="844550">
            <a:lnSpc>
              <a:spcPct val="90000"/>
            </a:lnSpc>
            <a:spcBef>
              <a:spcPct val="0"/>
            </a:spcBef>
            <a:spcAft>
              <a:spcPct val="15000"/>
            </a:spcAft>
            <a:buChar char="•"/>
          </a:pPr>
          <a:r>
            <a:rPr lang="zh-CN" altLang="en-US" sz="1900" kern="1200" dirty="0">
              <a:solidFill>
                <a:schemeClr val="tx1"/>
              </a:solidFill>
            </a:rPr>
            <a:t>问题：</a:t>
          </a:r>
        </a:p>
        <a:p>
          <a:pPr marL="514350" lvl="3" indent="-171450" algn="l" defTabSz="844550">
            <a:lnSpc>
              <a:spcPct val="90000"/>
            </a:lnSpc>
            <a:spcBef>
              <a:spcPct val="0"/>
            </a:spcBef>
            <a:spcAft>
              <a:spcPct val="15000"/>
            </a:spcAft>
            <a:buChar char="•"/>
          </a:pPr>
          <a:r>
            <a:rPr lang="zh-CN" altLang="en-US" sz="1900" kern="1200" dirty="0">
              <a:solidFill>
                <a:schemeClr val="tx1"/>
              </a:solidFill>
            </a:rPr>
            <a:t>收集的蠕变数据主要来源于不同的文献或专利；涵盖多体系的高温合金，研究的合金属性各不相同；有些数据通过对文献或专利中图片数据利用描点工具转换而得</a:t>
          </a:r>
        </a:p>
        <a:p>
          <a:pPr marL="514350" lvl="3" indent="-171450" algn="l" defTabSz="844550">
            <a:lnSpc>
              <a:spcPct val="90000"/>
            </a:lnSpc>
            <a:spcBef>
              <a:spcPct val="0"/>
            </a:spcBef>
            <a:spcAft>
              <a:spcPct val="15000"/>
            </a:spcAft>
            <a:buChar char="•"/>
          </a:pPr>
          <a:r>
            <a:rPr lang="zh-CN" altLang="en-US" sz="1900" kern="1200" dirty="0">
              <a:solidFill>
                <a:schemeClr val="tx1"/>
              </a:solidFill>
            </a:rPr>
            <a:t>数据的精确性、一致性和完整性较差</a:t>
          </a:r>
        </a:p>
        <a:p>
          <a:pPr marL="342900" lvl="2" indent="-171450" algn="l" defTabSz="844550">
            <a:lnSpc>
              <a:spcPct val="90000"/>
            </a:lnSpc>
            <a:spcBef>
              <a:spcPct val="0"/>
            </a:spcBef>
            <a:spcAft>
              <a:spcPct val="15000"/>
            </a:spcAft>
            <a:buChar char="•"/>
          </a:pPr>
          <a:r>
            <a:rPr lang="zh-CN" altLang="en-US" sz="1900" kern="1200" dirty="0">
              <a:solidFill>
                <a:schemeClr val="tx1"/>
              </a:solidFill>
            </a:rPr>
            <a:t>对策：</a:t>
          </a:r>
        </a:p>
        <a:p>
          <a:pPr marL="514350" lvl="3" indent="-171450" algn="l" defTabSz="844550">
            <a:lnSpc>
              <a:spcPct val="90000"/>
            </a:lnSpc>
            <a:spcBef>
              <a:spcPct val="0"/>
            </a:spcBef>
            <a:spcAft>
              <a:spcPct val="15000"/>
            </a:spcAft>
            <a:buChar char="•"/>
          </a:pPr>
          <a:r>
            <a:rPr lang="zh-CN" altLang="en-US" sz="1900" kern="1200" dirty="0">
              <a:solidFill>
                <a:srgbClr val="FF0000"/>
              </a:solidFill>
            </a:rPr>
            <a:t>需要专家经验的引入，对问题数据进行解释；对缺失数据进行补充；</a:t>
          </a:r>
          <a:endParaRPr lang="zh-CN" altLang="en-US" sz="1900" kern="1200" dirty="0">
            <a:solidFill>
              <a:schemeClr val="tx1"/>
            </a:solidFill>
          </a:endParaRPr>
        </a:p>
        <a:p>
          <a:pPr marL="514350" lvl="3" indent="-171450" algn="l" defTabSz="844550">
            <a:lnSpc>
              <a:spcPct val="90000"/>
            </a:lnSpc>
            <a:spcBef>
              <a:spcPct val="0"/>
            </a:spcBef>
            <a:spcAft>
              <a:spcPct val="15000"/>
            </a:spcAft>
            <a:buChar char="•"/>
          </a:pPr>
          <a:r>
            <a:rPr lang="zh-CN" altLang="en-US" sz="1900" kern="1200" dirty="0">
              <a:solidFill>
                <a:schemeClr val="tx1"/>
              </a:solidFill>
            </a:rPr>
            <a:t>课题组材料专家通过计算或实验得到可学习的数据；</a:t>
          </a:r>
        </a:p>
        <a:p>
          <a:pPr marL="514350" lvl="3" indent="-171450" algn="l" defTabSz="844550">
            <a:lnSpc>
              <a:spcPct val="90000"/>
            </a:lnSpc>
            <a:spcBef>
              <a:spcPct val="0"/>
            </a:spcBef>
            <a:spcAft>
              <a:spcPct val="15000"/>
            </a:spcAft>
            <a:buChar char="•"/>
          </a:pPr>
          <a:r>
            <a:rPr lang="zh-CN" altLang="en-US" sz="1900" b="1" kern="1200" dirty="0">
              <a:solidFill>
                <a:schemeClr val="tx1"/>
              </a:solidFill>
            </a:rPr>
            <a:t>通过文献</a:t>
          </a:r>
          <a:r>
            <a:rPr lang="en-US" altLang="zh-CN" sz="1900" b="1" kern="1200" dirty="0">
              <a:solidFill>
                <a:schemeClr val="tx1"/>
              </a:solidFill>
            </a:rPr>
            <a:t>/</a:t>
          </a:r>
          <a:r>
            <a:rPr lang="zh-CN" altLang="en-US" sz="1900" b="1" kern="1200" dirty="0">
              <a:solidFill>
                <a:schemeClr val="tx1"/>
              </a:solidFill>
            </a:rPr>
            <a:t>专利等来收集和完善数据。</a:t>
          </a:r>
          <a:r>
            <a:rPr lang="en-US" altLang="zh-CN" sz="1900" kern="1200" dirty="0">
              <a:solidFill>
                <a:schemeClr val="tx1"/>
              </a:solidFill>
            </a:rPr>
            <a:t>													</a:t>
          </a:r>
          <a:endParaRPr lang="zh-CN" altLang="en-US" sz="1900" kern="1200" dirty="0">
            <a:solidFill>
              <a:schemeClr val="tx1"/>
            </a:solidFill>
          </a:endParaRPr>
        </a:p>
      </dsp:txBody>
      <dsp:txXfrm>
        <a:off x="0" y="765456"/>
        <a:ext cx="8450591" cy="4918373"/>
      </dsp:txXfrm>
    </dsp:sp>
    <dsp:sp modelId="{833FCB3C-B301-45EA-8F9A-52ED3B540B6B}">
      <dsp:nvSpPr>
        <dsp:cNvPr id="0" name=""/>
        <dsp:cNvSpPr/>
      </dsp:nvSpPr>
      <dsp:spPr>
        <a:xfrm>
          <a:off x="365162" y="420022"/>
          <a:ext cx="5915413" cy="767520"/>
        </a:xfrm>
        <a:prstGeom prst="roundRect">
          <a:avLst/>
        </a:prstGeom>
        <a:solidFill>
          <a:schemeClr val="accent4">
            <a:lumMod val="40000"/>
            <a:lumOff val="60000"/>
          </a:schemeClr>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23589" tIns="0" rIns="223589"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问题：数据的质与量问题并存</a:t>
          </a:r>
        </a:p>
      </dsp:txBody>
      <dsp:txXfrm>
        <a:off x="402629" y="457489"/>
        <a:ext cx="5840479" cy="69258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蠕变断裂寿命的预测</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蠕变性能优劣的识别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153B2-F09D-8F4A-B6EE-6BDBB364FF62}">
      <dsp:nvSpPr>
        <dsp:cNvPr id="0" name=""/>
        <dsp:cNvSpPr/>
      </dsp:nvSpPr>
      <dsp:spPr>
        <a:xfrm>
          <a:off x="842493" y="1199067"/>
          <a:ext cx="1029714" cy="1029714"/>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特征</a:t>
          </a:r>
          <a:endParaRPr lang="en-US" altLang="zh-CN" sz="1400" b="1" kern="1200" dirty="0">
            <a:solidFill>
              <a:schemeClr val="tx1"/>
            </a:solidFill>
          </a:endParaRPr>
        </a:p>
        <a:p>
          <a:pPr marL="0" lvl="0" indent="0" algn="ctr" defTabSz="622300">
            <a:lnSpc>
              <a:spcPct val="90000"/>
            </a:lnSpc>
            <a:spcBef>
              <a:spcPct val="0"/>
            </a:spcBef>
            <a:spcAft>
              <a:spcPct val="35000"/>
            </a:spcAft>
            <a:buNone/>
          </a:pPr>
          <a:r>
            <a:rPr lang="zh-CN" altLang="en-US" sz="1400" b="1" kern="1200" dirty="0">
              <a:solidFill>
                <a:schemeClr val="tx1"/>
              </a:solidFill>
            </a:rPr>
            <a:t>分析</a:t>
          </a:r>
        </a:p>
      </dsp:txBody>
      <dsp:txXfrm>
        <a:off x="1049511" y="1440273"/>
        <a:ext cx="615678" cy="529294"/>
      </dsp:txXfrm>
    </dsp:sp>
    <dsp:sp modelId="{17EB5C76-4F52-9746-A49B-9AB460D6016F}">
      <dsp:nvSpPr>
        <dsp:cNvPr id="0" name=""/>
        <dsp:cNvSpPr/>
      </dsp:nvSpPr>
      <dsp:spPr>
        <a:xfrm>
          <a:off x="243387" y="955680"/>
          <a:ext cx="748883" cy="748883"/>
        </a:xfrm>
        <a:prstGeom prst="gear6">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分类</a:t>
          </a:r>
        </a:p>
      </dsp:txBody>
      <dsp:txXfrm>
        <a:off x="431921" y="1145353"/>
        <a:ext cx="371815" cy="369537"/>
      </dsp:txXfrm>
    </dsp:sp>
    <dsp:sp modelId="{575F483A-F8C7-0049-9D8C-95198D5F1658}">
      <dsp:nvSpPr>
        <dsp:cNvPr id="0" name=""/>
        <dsp:cNvSpPr/>
      </dsp:nvSpPr>
      <dsp:spPr>
        <a:xfrm rot="20700000">
          <a:off x="662838" y="439027"/>
          <a:ext cx="733752" cy="733752"/>
        </a:xfrm>
        <a:prstGeom prst="gear6">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回归</a:t>
          </a:r>
        </a:p>
      </dsp:txBody>
      <dsp:txXfrm rot="-20700000">
        <a:off x="823771" y="599961"/>
        <a:ext cx="411885" cy="411885"/>
      </dsp:txXfrm>
    </dsp:sp>
    <dsp:sp modelId="{8232B089-63C5-AB4B-BA0A-0A547FF2C331}">
      <dsp:nvSpPr>
        <dsp:cNvPr id="0" name=""/>
        <dsp:cNvSpPr/>
      </dsp:nvSpPr>
      <dsp:spPr>
        <a:xfrm>
          <a:off x="740239" y="1056328"/>
          <a:ext cx="1318034" cy="1318034"/>
        </a:xfrm>
        <a:prstGeom prst="circularArrow">
          <a:avLst>
            <a:gd name="adj1" fmla="val 4688"/>
            <a:gd name="adj2" fmla="val 299029"/>
            <a:gd name="adj3" fmla="val 2410490"/>
            <a:gd name="adj4" fmla="val 16111347"/>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97B48-8C9B-624A-B709-3E1223F26B56}">
      <dsp:nvSpPr>
        <dsp:cNvPr id="0" name=""/>
        <dsp:cNvSpPr/>
      </dsp:nvSpPr>
      <dsp:spPr>
        <a:xfrm>
          <a:off x="110761" y="799946"/>
          <a:ext cx="957634" cy="957634"/>
        </a:xfrm>
        <a:prstGeom prst="leftCircularArrow">
          <a:avLst>
            <a:gd name="adj1" fmla="val 6452"/>
            <a:gd name="adj2" fmla="val 429999"/>
            <a:gd name="adj3" fmla="val 10489124"/>
            <a:gd name="adj4" fmla="val 14837806"/>
            <a:gd name="adj5" fmla="val 7527"/>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653D63-EF3C-2846-827E-FED255DF9D22}">
      <dsp:nvSpPr>
        <dsp:cNvPr id="0" name=""/>
        <dsp:cNvSpPr/>
      </dsp:nvSpPr>
      <dsp:spPr>
        <a:xfrm>
          <a:off x="493113" y="288273"/>
          <a:ext cx="1032522" cy="1032522"/>
        </a:xfrm>
        <a:prstGeom prst="circularArrow">
          <a:avLst>
            <a:gd name="adj1" fmla="val 5984"/>
            <a:gd name="adj2" fmla="val 394124"/>
            <a:gd name="adj3" fmla="val 13313824"/>
            <a:gd name="adj4" fmla="val 10508221"/>
            <a:gd name="adj5" fmla="val 6981"/>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C099D-F3C8-43AA-86E2-4EC78F70AE8F}">
      <dsp:nvSpPr>
        <dsp:cNvPr id="0" name=""/>
        <dsp:cNvSpPr/>
      </dsp:nvSpPr>
      <dsp:spPr>
        <a:xfrm>
          <a:off x="1025094" y="0"/>
          <a:ext cx="1583734" cy="158377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DD702-C500-47BD-B181-07F3FC7F061A}">
      <dsp:nvSpPr>
        <dsp:cNvPr id="0" name=""/>
        <dsp:cNvSpPr/>
      </dsp:nvSpPr>
      <dsp:spPr>
        <a:xfrm>
          <a:off x="1374876" y="573392"/>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蠕变性能预测</a:t>
          </a:r>
        </a:p>
      </dsp:txBody>
      <dsp:txXfrm>
        <a:off x="1374876" y="573392"/>
        <a:ext cx="883599" cy="441747"/>
      </dsp:txXfrm>
    </dsp:sp>
    <dsp:sp modelId="{C4595AA8-A958-4FCD-8A38-6C9234FAD484}">
      <dsp:nvSpPr>
        <dsp:cNvPr id="0" name=""/>
        <dsp:cNvSpPr/>
      </dsp:nvSpPr>
      <dsp:spPr>
        <a:xfrm>
          <a:off x="698174" y="1015139"/>
          <a:ext cx="1360548" cy="1361124"/>
        </a:xfrm>
        <a:prstGeom prst="blockArc">
          <a:avLst>
            <a:gd name="adj1" fmla="val 0"/>
            <a:gd name="adj2" fmla="val 18900000"/>
            <a:gd name="adj3" fmla="val 1274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1D262-E1C0-4E2F-AB55-8767F4333F0A}">
      <dsp:nvSpPr>
        <dsp:cNvPr id="0" name=""/>
        <dsp:cNvSpPr/>
      </dsp:nvSpPr>
      <dsp:spPr>
        <a:xfrm>
          <a:off x="933076" y="1485165"/>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其他</a:t>
          </a:r>
        </a:p>
      </dsp:txBody>
      <dsp:txXfrm>
        <a:off x="933076" y="1485165"/>
        <a:ext cx="883599" cy="4417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5880" rIns="55880" bIns="5588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基于文献的数据关联分析和规则抽取</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蠕变断裂寿命预测</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蠕变性能优劣识别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1C6E8-48A3-4F38-B23E-4854128A58AC}">
      <dsp:nvSpPr>
        <dsp:cNvPr id="0" name=""/>
        <dsp:cNvSpPr/>
      </dsp:nvSpPr>
      <dsp:spPr>
        <a:xfrm>
          <a:off x="0" y="631481"/>
          <a:ext cx="8594607" cy="5124356"/>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7037" tIns="374904" rIns="667037" bIns="128016" numCol="1" spcCol="1270" anchor="t" anchorCtr="0">
          <a:noAutofit/>
        </a:bodyPr>
        <a:lstStyle/>
        <a:p>
          <a:pPr marL="171450" lvl="1" indent="-171450" algn="l" defTabSz="800100">
            <a:lnSpc>
              <a:spcPct val="90000"/>
            </a:lnSpc>
            <a:spcBef>
              <a:spcPct val="0"/>
            </a:spcBef>
            <a:spcAft>
              <a:spcPct val="15000"/>
            </a:spcAft>
            <a:buChar char="•"/>
          </a:pPr>
          <a:endParaRPr lang="zh-CN" altLang="en-US" sz="1800" b="1" kern="1200" dirty="0"/>
        </a:p>
        <a:p>
          <a:pPr marL="171450" lvl="1" indent="-171450" algn="l" defTabSz="800100">
            <a:lnSpc>
              <a:spcPct val="90000"/>
            </a:lnSpc>
            <a:spcBef>
              <a:spcPct val="0"/>
            </a:spcBef>
            <a:spcAft>
              <a:spcPct val="15000"/>
            </a:spcAft>
            <a:buChar char="•"/>
          </a:pPr>
          <a:r>
            <a:rPr lang="zh-CN" altLang="en-US" sz="1800" b="1" kern="1200" dirty="0"/>
            <a:t>国际高温合金会议文献数据</a:t>
          </a:r>
          <a:endParaRPr lang="zh-CN" altLang="en-US" sz="1800" kern="1200" dirty="0">
            <a:solidFill>
              <a:schemeClr val="tx1"/>
            </a:solidFill>
          </a:endParaRPr>
        </a:p>
        <a:p>
          <a:pPr marL="342900" lvl="2" indent="-171450" algn="l" defTabSz="800100">
            <a:lnSpc>
              <a:spcPct val="90000"/>
            </a:lnSpc>
            <a:spcBef>
              <a:spcPct val="0"/>
            </a:spcBef>
            <a:spcAft>
              <a:spcPct val="15000"/>
            </a:spcAft>
            <a:buChar char="•"/>
          </a:pPr>
          <a:r>
            <a:rPr lang="en-US" altLang="zh-CN" sz="1800" kern="1200" dirty="0">
              <a:solidFill>
                <a:schemeClr val="tx1"/>
              </a:solidFill>
            </a:rPr>
            <a:t>1256</a:t>
          </a:r>
          <a:r>
            <a:rPr lang="zh-CN" altLang="en-US" sz="1800" kern="1200" dirty="0">
              <a:solidFill>
                <a:schemeClr val="tx1"/>
              </a:solidFill>
            </a:rPr>
            <a:t>篇文献中，大部分都是聚焦于镍基单晶高温合金，但其研究的合金体系繁多，探索的是不同成分（多组元）、结构（合金相组成、错配位错、位错运动等）、外界条件（初熔温度、固溶处理、时效处理等）与合金持久性能（蠕变性能、疲劳断裂寿命、力学性能等）的关联关系。</a:t>
          </a:r>
          <a:r>
            <a:rPr lang="zh-CN" altLang="en-US" sz="1800" kern="1200" dirty="0">
              <a:solidFill>
                <a:srgbClr val="FF0000"/>
              </a:solidFill>
            </a:rPr>
            <a:t>但由于合金数据的多体系化，导致数据的质难以得到保证</a:t>
          </a:r>
          <a:r>
            <a:rPr lang="zh-CN" altLang="en-US" sz="1800" kern="1200" dirty="0">
              <a:solidFill>
                <a:schemeClr val="tx1"/>
              </a:solidFill>
            </a:rPr>
            <a:t>。如何解决</a:t>
          </a:r>
          <a:r>
            <a:rPr lang="zh-CN" altLang="en-US" sz="1800" b="1" kern="1200" dirty="0">
              <a:solidFill>
                <a:srgbClr val="FF0000"/>
              </a:solidFill>
            </a:rPr>
            <a:t>数据的量与质之间的不均衡关系</a:t>
          </a:r>
          <a:r>
            <a:rPr lang="zh-CN" altLang="en-US" sz="1800" kern="1200" dirty="0">
              <a:solidFill>
                <a:schemeClr val="tx1"/>
              </a:solidFill>
            </a:rPr>
            <a:t>迫切需要领域专家经验的融入和解读。</a:t>
          </a:r>
        </a:p>
        <a:p>
          <a:pPr marL="342900" lvl="2" indent="-171450" algn="l" defTabSz="800100">
            <a:lnSpc>
              <a:spcPct val="90000"/>
            </a:lnSpc>
            <a:spcBef>
              <a:spcPct val="0"/>
            </a:spcBef>
            <a:spcAft>
              <a:spcPct val="15000"/>
            </a:spcAft>
            <a:buChar char="•"/>
          </a:pPr>
          <a:r>
            <a:rPr lang="zh-CN" altLang="en-US" sz="1800" kern="1200" dirty="0"/>
            <a:t>文献中的数据包括了</a:t>
          </a:r>
          <a:r>
            <a:rPr lang="zh-CN" altLang="en-US" sz="1800" kern="1200" dirty="0">
              <a:solidFill>
                <a:srgbClr val="FF0000"/>
              </a:solidFill>
            </a:rPr>
            <a:t>计算数据和实验数据</a:t>
          </a:r>
          <a:r>
            <a:rPr lang="zh-CN" altLang="en-US" sz="1800" kern="1200" dirty="0"/>
            <a:t>，主要是针对不同合金体系进行计算和实验得到的数据。如何</a:t>
          </a:r>
          <a:r>
            <a:rPr lang="zh-CN" altLang="en-US" sz="1800" kern="1200" dirty="0">
              <a:solidFill>
                <a:srgbClr val="FF0000"/>
              </a:solidFill>
            </a:rPr>
            <a:t>实现计算数据和实验数据的整合</a:t>
          </a:r>
          <a:r>
            <a:rPr lang="zh-CN" altLang="en-US" sz="1800" kern="1200" dirty="0"/>
            <a:t>也是我们面临的主要问题。</a:t>
          </a:r>
        </a:p>
        <a:p>
          <a:pPr marL="342900" lvl="2" indent="-171450" algn="l" defTabSz="800100">
            <a:lnSpc>
              <a:spcPct val="90000"/>
            </a:lnSpc>
            <a:spcBef>
              <a:spcPct val="0"/>
            </a:spcBef>
            <a:spcAft>
              <a:spcPct val="15000"/>
            </a:spcAft>
            <a:buChar char="•"/>
          </a:pPr>
          <a:r>
            <a:rPr lang="zh-CN" altLang="en-US" sz="1800" kern="1200" dirty="0"/>
            <a:t>文献中合金性能的描述因子众多，不同文献研究了不同因素对合金性能的影响。在构造学习样本时会出现大量的空缺属性，需要领域专家或通过材料计算或实验来补充。</a:t>
          </a:r>
          <a:r>
            <a:rPr lang="en-US" altLang="zh-CN" sz="1800" kern="1200" dirty="0">
              <a:solidFill>
                <a:schemeClr val="tx1"/>
              </a:solidFill>
            </a:rPr>
            <a:t>														</a:t>
          </a:r>
          <a:endParaRPr lang="zh-CN" altLang="en-US" sz="1800" kern="1200" dirty="0"/>
        </a:p>
      </dsp:txBody>
      <dsp:txXfrm>
        <a:off x="0" y="631481"/>
        <a:ext cx="8594607" cy="5124356"/>
      </dsp:txXfrm>
    </dsp:sp>
    <dsp:sp modelId="{833FCB3C-B301-45EA-8F9A-52ED3B540B6B}">
      <dsp:nvSpPr>
        <dsp:cNvPr id="0" name=""/>
        <dsp:cNvSpPr/>
      </dsp:nvSpPr>
      <dsp:spPr>
        <a:xfrm>
          <a:off x="371385" y="348731"/>
          <a:ext cx="6016224" cy="678960"/>
        </a:xfrm>
        <a:prstGeom prst="roundRect">
          <a:avLst/>
        </a:prstGeom>
        <a:solidFill>
          <a:schemeClr val="accent4">
            <a:lumMod val="40000"/>
            <a:lumOff val="60000"/>
          </a:schemeClr>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27399" tIns="0" rIns="227399"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问题：数据的质与量问题并存</a:t>
          </a:r>
        </a:p>
      </dsp:txBody>
      <dsp:txXfrm>
        <a:off x="404529" y="381875"/>
        <a:ext cx="5949936" cy="6126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prstClr val="white">
            <a:lumMod val="65000"/>
          </a:prst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蠕变断裂寿命的预测</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蠕变性能优劣的识别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其他</a:t>
          </a:r>
        </a:p>
      </dsp:txBody>
      <dsp:txXfrm>
        <a:off x="60847" y="522944"/>
        <a:ext cx="291939" cy="2919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2019/5/9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2818280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137939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2706025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镍、铼、钴、铝、钛、钨、钼、铬、钽、碳、硼、钇、铌、铪</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阶段时效处理的时间 </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小时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之前这里把这里所有的属性都先看成离散的，是有问题的，我对这里做了修改</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367480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1100758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2147253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3449856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21</a:t>
            </a:fld>
            <a:endParaRPr lang="zh-CN" altLang="en-US"/>
          </a:p>
        </p:txBody>
      </p:sp>
    </p:spTree>
    <p:extLst>
      <p:ext uri="{BB962C8B-B14F-4D97-AF65-F5344CB8AC3E}">
        <p14:creationId xmlns:p14="http://schemas.microsoft.com/office/powerpoint/2010/main" val="250608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Ni</a:t>
            </a:r>
            <a:r>
              <a:rPr lang="zh-CN" altLang="en-US" sz="1200" kern="1200" dirty="0">
                <a:solidFill>
                  <a:schemeClr val="tx1"/>
                </a:solidFill>
                <a:effectLst/>
                <a:latin typeface="+mn-lt"/>
                <a:ea typeface="+mn-ea"/>
                <a:cs typeface="+mn-cs"/>
              </a:rPr>
              <a:t>镍、</a:t>
            </a:r>
            <a:r>
              <a:rPr lang="en" altLang="zh-CN" sz="1200" kern="1200" dirty="0">
                <a:solidFill>
                  <a:schemeClr val="tx1"/>
                </a:solidFill>
                <a:effectLst/>
                <a:latin typeface="+mn-lt"/>
                <a:ea typeface="+mn-ea"/>
                <a:cs typeface="+mn-cs"/>
              </a:rPr>
              <a:t>Re</a:t>
            </a:r>
            <a:r>
              <a:rPr lang="zh-CN" altLang="en-US" sz="1200" kern="1200" dirty="0">
                <a:solidFill>
                  <a:schemeClr val="tx1"/>
                </a:solidFill>
                <a:effectLst/>
                <a:latin typeface="+mn-lt"/>
                <a:ea typeface="+mn-ea"/>
                <a:cs typeface="+mn-cs"/>
              </a:rPr>
              <a:t>铼、</a:t>
            </a:r>
            <a:r>
              <a:rPr lang="en" altLang="zh-CN" sz="1200" kern="1200" dirty="0">
                <a:solidFill>
                  <a:schemeClr val="tx1"/>
                </a:solidFill>
                <a:effectLst/>
                <a:latin typeface="+mn-lt"/>
                <a:ea typeface="+mn-ea"/>
                <a:cs typeface="+mn-cs"/>
              </a:rPr>
              <a:t>Co</a:t>
            </a:r>
            <a:r>
              <a:rPr lang="zh-CN" altLang="en-US" sz="1200" kern="1200" dirty="0">
                <a:solidFill>
                  <a:schemeClr val="tx1"/>
                </a:solidFill>
                <a:effectLst/>
                <a:latin typeface="+mn-lt"/>
                <a:ea typeface="+mn-ea"/>
                <a:cs typeface="+mn-cs"/>
              </a:rPr>
              <a:t>钴、</a:t>
            </a:r>
            <a:r>
              <a:rPr lang="en" altLang="zh-CN" sz="1200" kern="1200" dirty="0">
                <a:solidFill>
                  <a:schemeClr val="tx1"/>
                </a:solidFill>
                <a:effectLst/>
                <a:latin typeface="+mn-lt"/>
                <a:ea typeface="+mn-ea"/>
                <a:cs typeface="+mn-cs"/>
              </a:rPr>
              <a:t>Al</a:t>
            </a:r>
            <a:r>
              <a:rPr lang="zh-CN" altLang="en-US" sz="1200" kern="1200" dirty="0">
                <a:solidFill>
                  <a:schemeClr val="tx1"/>
                </a:solidFill>
                <a:effectLst/>
                <a:latin typeface="+mn-lt"/>
                <a:ea typeface="+mn-ea"/>
                <a:cs typeface="+mn-cs"/>
              </a:rPr>
              <a:t>铝、</a:t>
            </a:r>
            <a:r>
              <a:rPr lang="en" altLang="zh-CN" sz="1200" kern="1200" dirty="0" err="1">
                <a:solidFill>
                  <a:schemeClr val="tx1"/>
                </a:solidFill>
                <a:effectLst/>
                <a:latin typeface="+mn-lt"/>
                <a:ea typeface="+mn-ea"/>
                <a:cs typeface="+mn-cs"/>
              </a:rPr>
              <a:t>Ti</a:t>
            </a:r>
            <a:r>
              <a:rPr lang="zh-CN" altLang="en-US" sz="1200" kern="1200" dirty="0">
                <a:solidFill>
                  <a:schemeClr val="tx1"/>
                </a:solidFill>
                <a:effectLst/>
                <a:latin typeface="+mn-lt"/>
                <a:ea typeface="+mn-ea"/>
                <a:cs typeface="+mn-cs"/>
              </a:rPr>
              <a:t>钛、</a:t>
            </a:r>
            <a:r>
              <a:rPr lang="en" altLang="zh-CN"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钨、</a:t>
            </a:r>
            <a:r>
              <a:rPr lang="en" altLang="zh-CN" sz="1200" kern="1200" dirty="0">
                <a:solidFill>
                  <a:schemeClr val="tx1"/>
                </a:solidFill>
                <a:effectLst/>
                <a:latin typeface="+mn-lt"/>
                <a:ea typeface="+mn-ea"/>
                <a:cs typeface="+mn-cs"/>
              </a:rPr>
              <a:t>Mo</a:t>
            </a:r>
            <a:r>
              <a:rPr lang="zh-CN" altLang="en-US" sz="1200" kern="1200" dirty="0">
                <a:solidFill>
                  <a:schemeClr val="tx1"/>
                </a:solidFill>
                <a:effectLst/>
                <a:latin typeface="+mn-lt"/>
                <a:ea typeface="+mn-ea"/>
                <a:cs typeface="+mn-cs"/>
              </a:rPr>
              <a:t>钼、</a:t>
            </a:r>
            <a:r>
              <a:rPr lang="en" altLang="zh-CN" sz="1200" kern="1200" dirty="0">
                <a:solidFill>
                  <a:schemeClr val="tx1"/>
                </a:solidFill>
                <a:effectLst/>
                <a:latin typeface="+mn-lt"/>
                <a:ea typeface="+mn-ea"/>
                <a:cs typeface="+mn-cs"/>
              </a:rPr>
              <a:t>Cr</a:t>
            </a:r>
            <a:r>
              <a:rPr lang="zh-CN" altLang="en-US" sz="1200" kern="1200" dirty="0">
                <a:solidFill>
                  <a:schemeClr val="tx1"/>
                </a:solidFill>
                <a:effectLst/>
                <a:latin typeface="+mn-lt"/>
                <a:ea typeface="+mn-ea"/>
                <a:cs typeface="+mn-cs"/>
              </a:rPr>
              <a:t>铬、</a:t>
            </a:r>
            <a:r>
              <a:rPr lang="en" altLang="zh-CN" sz="1200" kern="1200" dirty="0">
                <a:solidFill>
                  <a:schemeClr val="tx1"/>
                </a:solidFill>
                <a:effectLst/>
                <a:latin typeface="+mn-lt"/>
                <a:ea typeface="+mn-ea"/>
                <a:cs typeface="+mn-cs"/>
              </a:rPr>
              <a:t>Ta</a:t>
            </a:r>
            <a:r>
              <a:rPr lang="zh-CN" altLang="en-US" sz="1200" kern="1200" dirty="0">
                <a:solidFill>
                  <a:schemeClr val="tx1"/>
                </a:solidFill>
                <a:effectLst/>
                <a:latin typeface="+mn-lt"/>
                <a:ea typeface="+mn-ea"/>
                <a:cs typeface="+mn-cs"/>
              </a:rPr>
              <a:t>钽、</a:t>
            </a:r>
            <a:r>
              <a:rPr lang="en"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碳、</a:t>
            </a:r>
            <a:r>
              <a:rPr lang="en"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硼、</a:t>
            </a:r>
            <a:r>
              <a:rPr lang="en"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钇、</a:t>
            </a:r>
            <a:r>
              <a:rPr lang="en" altLang="zh-CN" sz="1200" kern="1200" dirty="0" err="1">
                <a:solidFill>
                  <a:schemeClr val="tx1"/>
                </a:solidFill>
                <a:effectLst/>
                <a:latin typeface="+mn-lt"/>
                <a:ea typeface="+mn-ea"/>
                <a:cs typeface="+mn-cs"/>
              </a:rPr>
              <a:t>Nb</a:t>
            </a:r>
            <a:r>
              <a:rPr lang="zh-CN" altLang="en-US" sz="1200" kern="1200" dirty="0">
                <a:solidFill>
                  <a:schemeClr val="tx1"/>
                </a:solidFill>
                <a:effectLst/>
                <a:latin typeface="+mn-lt"/>
                <a:ea typeface="+mn-ea"/>
                <a:cs typeface="+mn-cs"/>
              </a:rPr>
              <a:t>铌、</a:t>
            </a:r>
            <a:r>
              <a:rPr lang="en" altLang="zh-CN" sz="1200" kern="1200" dirty="0" err="1">
                <a:solidFill>
                  <a:schemeClr val="tx1"/>
                </a:solidFill>
                <a:effectLst/>
                <a:latin typeface="+mn-lt"/>
                <a:ea typeface="+mn-ea"/>
                <a:cs typeface="+mn-cs"/>
              </a:rPr>
              <a:t>Hf</a:t>
            </a:r>
            <a:r>
              <a:rPr lang="zh-CN" altLang="en-US" sz="1200" kern="1200" dirty="0">
                <a:solidFill>
                  <a:schemeClr val="tx1"/>
                </a:solidFill>
                <a:effectLst/>
                <a:latin typeface="+mn-lt"/>
                <a:ea typeface="+mn-ea"/>
                <a:cs typeface="+mn-cs"/>
              </a:rPr>
              <a:t>铪</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3790128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3773546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在文字后面加入相关的描述符</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4024272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2535947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26</a:t>
            </a:fld>
            <a:endParaRPr lang="zh-CN" altLang="en-US"/>
          </a:p>
        </p:txBody>
      </p:sp>
    </p:spTree>
    <p:extLst>
      <p:ext uri="{BB962C8B-B14F-4D97-AF65-F5344CB8AC3E}">
        <p14:creationId xmlns:p14="http://schemas.microsoft.com/office/powerpoint/2010/main" val="2388536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2840697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484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2075051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4230080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3662572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2041465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dirty="0"/>
              <a:t>τ</a:t>
            </a:r>
            <a:r>
              <a:rPr lang="zh-CN" altLang="en-US" dirty="0"/>
              <a:t>为层错能，</a:t>
            </a:r>
            <a:r>
              <a:rPr lang="en-US" altLang="zh-CN" dirty="0"/>
              <a:t>DL</a:t>
            </a:r>
            <a:r>
              <a:rPr lang="zh-CN" altLang="en-US" dirty="0"/>
              <a:t>为晶格扩散系数，</a:t>
            </a:r>
            <a:r>
              <a:rPr lang="en-US" altLang="zh-CN" dirty="0"/>
              <a:t>G</a:t>
            </a:r>
            <a:r>
              <a:rPr lang="zh-CN" altLang="en-US" dirty="0"/>
              <a:t>为剪切模量，</a:t>
            </a:r>
            <a:r>
              <a:rPr lang="en-US" altLang="zh-CN" dirty="0"/>
              <a:t>L</a:t>
            </a:r>
            <a:r>
              <a:rPr lang="zh-CN" altLang="en-US" dirty="0"/>
              <a:t>为点阵常数，</a:t>
            </a:r>
            <a:r>
              <a:rPr lang="en-US" altLang="zh-CN" dirty="0"/>
              <a:t>Ni3Al_fraction</a:t>
            </a:r>
            <a:r>
              <a:rPr lang="zh-CN" altLang="en-US" dirty="0"/>
              <a:t>为</a:t>
            </a:r>
            <a:r>
              <a:rPr lang="en-US" altLang="zh-CN" dirty="0"/>
              <a:t>Ni3Al</a:t>
            </a:r>
            <a:r>
              <a:rPr lang="zh-CN" altLang="en-US" dirty="0"/>
              <a:t>相的体积分数</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3260678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35</a:t>
            </a:fld>
            <a:endParaRPr lang="zh-CN" altLang="en-US"/>
          </a:p>
        </p:txBody>
      </p:sp>
    </p:spTree>
    <p:extLst>
      <p:ext uri="{BB962C8B-B14F-4D97-AF65-F5344CB8AC3E}">
        <p14:creationId xmlns:p14="http://schemas.microsoft.com/office/powerpoint/2010/main" val="2387084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36</a:t>
            </a:fld>
            <a:endParaRPr lang="zh-CN" altLang="en-US"/>
          </a:p>
        </p:txBody>
      </p:sp>
    </p:spTree>
    <p:extLst>
      <p:ext uri="{BB962C8B-B14F-4D97-AF65-F5344CB8AC3E}">
        <p14:creationId xmlns:p14="http://schemas.microsoft.com/office/powerpoint/2010/main" val="3657009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0914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6267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这两页</a:t>
            </a:r>
            <a:r>
              <a:rPr lang="en-US" altLang="zh-CN" dirty="0"/>
              <a:t>ppt</a:t>
            </a:r>
            <a:r>
              <a:rPr lang="zh-CN" altLang="en-US" dirty="0"/>
              <a:t>主要内容是对韩国文章公式的解析，包括公式的构成，存在的问题和我们提出的解决方案。</a:t>
            </a:r>
            <a:endParaRPr lang="en-US" altLang="zh-CN" dirty="0"/>
          </a:p>
          <a:p>
            <a:r>
              <a:rPr lang="zh-CN" altLang="en-US" dirty="0"/>
              <a:t>蠕变速率解析式为两个部分相加</a:t>
            </a:r>
            <a:r>
              <a:rPr lang="en-US" altLang="zh-CN" dirty="0"/>
              <a:t>(ppt</a:t>
            </a:r>
            <a:r>
              <a:rPr lang="zh-CN" altLang="en-US" dirty="0"/>
              <a:t>中蓝色覆盖的部分</a:t>
            </a:r>
            <a:r>
              <a:rPr lang="en-US" altLang="zh-CN" dirty="0"/>
              <a:t>)</a:t>
            </a:r>
            <a:r>
              <a:rPr lang="zh-CN" altLang="en-US" dirty="0"/>
              <a:t>，</a:t>
            </a:r>
            <a:endParaRPr lang="en-US" altLang="zh-CN" dirty="0"/>
          </a:p>
          <a:p>
            <a:r>
              <a:rPr lang="zh-CN" altLang="en-US" dirty="0"/>
              <a:t>在第一页</a:t>
            </a:r>
            <a:r>
              <a:rPr lang="en-US" altLang="zh-CN" dirty="0"/>
              <a:t>ppt</a:t>
            </a:r>
            <a:r>
              <a:rPr lang="zh-CN" altLang="en-US" dirty="0"/>
              <a:t>中的主要内容是关于第一个部分的解析，第一部分表征位错</a:t>
            </a:r>
            <a:endParaRPr lang="en-US" altLang="zh-CN" dirty="0"/>
          </a:p>
          <a:p>
            <a:r>
              <a:rPr lang="zh-CN" altLang="en-US" dirty="0"/>
              <a:t>其中表征位错的解析式中涉及到层错能、应力和弹性模量</a:t>
            </a:r>
            <a:endParaRPr lang="en-US" altLang="zh-CN" dirty="0"/>
          </a:p>
          <a:p>
            <a:r>
              <a:rPr lang="zh-CN" altLang="en-US" dirty="0"/>
              <a:t>解析式中存在</a:t>
            </a:r>
            <a:r>
              <a:rPr lang="en-US" altLang="zh-CN" dirty="0"/>
              <a:t>3</a:t>
            </a:r>
            <a:r>
              <a:rPr lang="zh-CN" altLang="en-US" dirty="0"/>
              <a:t>个问题：</a:t>
            </a:r>
            <a:r>
              <a:rPr lang="en-US" altLang="zh-CN" dirty="0"/>
              <a:t>1 </a:t>
            </a:r>
            <a:r>
              <a:rPr lang="zh-CN" altLang="en-US" dirty="0"/>
              <a:t>幂律失效问题 </a:t>
            </a:r>
            <a:r>
              <a:rPr lang="en-US" altLang="zh-CN" dirty="0"/>
              <a:t>2 </a:t>
            </a:r>
            <a:r>
              <a:rPr lang="zh-CN" altLang="en-US" dirty="0"/>
              <a:t>材料性质比值常数 </a:t>
            </a:r>
            <a:r>
              <a:rPr lang="en-US" altLang="zh-CN" dirty="0"/>
              <a:t>3 </a:t>
            </a:r>
            <a:r>
              <a:rPr lang="zh-CN" altLang="en-US" dirty="0"/>
              <a:t>表征扩散的部分存在一定限制</a:t>
            </a:r>
            <a:endParaRPr lang="en-US" altLang="zh-CN" dirty="0"/>
          </a:p>
          <a:p>
            <a:r>
              <a:rPr lang="zh-CN" altLang="en-US" dirty="0"/>
              <a:t>我们的改进方案是利用上述的公式求得表观激活能带入</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39</a:t>
            </a:fld>
            <a:endParaRPr lang="zh-CN" altLang="en-US"/>
          </a:p>
        </p:txBody>
      </p:sp>
    </p:spTree>
    <p:extLst>
      <p:ext uri="{BB962C8B-B14F-4D97-AF65-F5344CB8AC3E}">
        <p14:creationId xmlns:p14="http://schemas.microsoft.com/office/powerpoint/2010/main" val="48238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在第二页</a:t>
            </a:r>
            <a:r>
              <a:rPr lang="en-US" altLang="zh-CN" dirty="0"/>
              <a:t>ppt</a:t>
            </a:r>
            <a:r>
              <a:rPr lang="zh-CN" altLang="en-US" dirty="0"/>
              <a:t>中的主要内容是关于第二个部分的解析（蓝色覆盖的部分），第二部分表征晶界滑移</a:t>
            </a:r>
            <a:endParaRPr lang="en-US" altLang="zh-CN" dirty="0"/>
          </a:p>
          <a:p>
            <a:r>
              <a:rPr lang="zh-CN" altLang="en-US" dirty="0"/>
              <a:t>解析式中存在两个问题：</a:t>
            </a:r>
            <a:r>
              <a:rPr lang="en-US" altLang="zh-CN" dirty="0"/>
              <a:t>1 </a:t>
            </a:r>
            <a:r>
              <a:rPr lang="zh-CN" altLang="en-US" dirty="0"/>
              <a:t>公式中未考虑晶粒尺寸变化对滑移的影响  </a:t>
            </a:r>
            <a:r>
              <a:rPr lang="en-US" altLang="zh-CN" dirty="0"/>
              <a:t>2</a:t>
            </a:r>
            <a:r>
              <a:rPr lang="zh-CN" altLang="en-US" dirty="0"/>
              <a:t> 晶粒尺寸大侠奥与亚晶尺寸相同时，公式中的</a:t>
            </a:r>
            <a:r>
              <a:rPr lang="en-US" altLang="zh-CN" dirty="0"/>
              <a:t>(b/d)^2</a:t>
            </a:r>
            <a:r>
              <a:rPr lang="zh-CN" altLang="en-US" dirty="0"/>
              <a:t>变为</a:t>
            </a:r>
            <a:r>
              <a:rPr lang="en-US" altLang="zh-CN" dirty="0"/>
              <a:t>(b/d)</a:t>
            </a:r>
          </a:p>
          <a:p>
            <a:r>
              <a:rPr lang="zh-CN" altLang="en-US" dirty="0"/>
              <a:t>我们有两个改进方案：</a:t>
            </a:r>
            <a:r>
              <a:rPr lang="en-US" altLang="zh-CN" dirty="0"/>
              <a:t>1</a:t>
            </a:r>
            <a:r>
              <a:rPr lang="zh-CN" altLang="en-US" dirty="0"/>
              <a:t>设定阈值，高于阈值则不考虑晶界滑移对蠕变的影响 </a:t>
            </a:r>
            <a:r>
              <a:rPr lang="en-US" altLang="zh-CN" dirty="0"/>
              <a:t>2</a:t>
            </a:r>
            <a:r>
              <a:rPr lang="zh-CN" altLang="en-US" dirty="0"/>
              <a:t>利用霍尔佩奇公式补足晶粒尺寸数据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40</a:t>
            </a:fld>
            <a:endParaRPr lang="zh-CN" altLang="en-US"/>
          </a:p>
        </p:txBody>
      </p:sp>
    </p:spTree>
    <p:extLst>
      <p:ext uri="{BB962C8B-B14F-4D97-AF65-F5344CB8AC3E}">
        <p14:creationId xmlns:p14="http://schemas.microsoft.com/office/powerpoint/2010/main" val="3455099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41</a:t>
            </a:fld>
            <a:endParaRPr lang="zh-CN" altLang="en-US"/>
          </a:p>
        </p:txBody>
      </p:sp>
    </p:spTree>
    <p:extLst>
      <p:ext uri="{BB962C8B-B14F-4D97-AF65-F5344CB8AC3E}">
        <p14:creationId xmlns:p14="http://schemas.microsoft.com/office/powerpoint/2010/main" val="1194992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49</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50</a:t>
            </a:fld>
            <a:endParaRPr lang="zh-CN" altLang="en-US"/>
          </a:p>
        </p:txBody>
      </p:sp>
    </p:spTree>
    <p:extLst>
      <p:ext uri="{BB962C8B-B14F-4D97-AF65-F5344CB8AC3E}">
        <p14:creationId xmlns:p14="http://schemas.microsoft.com/office/powerpoint/2010/main" val="6120013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52</a:t>
            </a:fld>
            <a:endParaRPr lang="zh-CN" altLang="en-US"/>
          </a:p>
        </p:txBody>
      </p:sp>
    </p:spTree>
    <p:extLst>
      <p:ext uri="{BB962C8B-B14F-4D97-AF65-F5344CB8AC3E}">
        <p14:creationId xmlns:p14="http://schemas.microsoft.com/office/powerpoint/2010/main" val="2513692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53</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54</a:t>
            </a:fld>
            <a:endParaRPr lang="zh-CN" altLang="en-US"/>
          </a:p>
        </p:txBody>
      </p:sp>
    </p:spTree>
    <p:extLst>
      <p:ext uri="{BB962C8B-B14F-4D97-AF65-F5344CB8AC3E}">
        <p14:creationId xmlns:p14="http://schemas.microsoft.com/office/powerpoint/2010/main" val="1891830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55</a:t>
            </a:fld>
            <a:endParaRPr lang="zh-CN" altLang="en-US"/>
          </a:p>
        </p:txBody>
      </p:sp>
    </p:spTree>
    <p:extLst>
      <p:ext uri="{BB962C8B-B14F-4D97-AF65-F5344CB8AC3E}">
        <p14:creationId xmlns:p14="http://schemas.microsoft.com/office/powerpoint/2010/main" val="3687959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源数据</a:t>
            </a:r>
            <a:endParaRPr lang="en-US" altLang="zh-CN" sz="1200" dirty="0"/>
          </a:p>
          <a:p>
            <a:r>
              <a:rPr lang="zh-CN" altLang="en-US" sz="1200" dirty="0"/>
              <a:t>数据集元信息数据</a:t>
            </a:r>
            <a:endParaRPr lang="en-US" altLang="zh-CN" sz="1200" dirty="0"/>
          </a:p>
          <a:p>
            <a:r>
              <a:rPr lang="zh-CN" altLang="en-US" sz="1200" dirty="0"/>
              <a:t>文献元信息数据</a:t>
            </a:r>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211861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1068556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11</a:t>
            </a:fld>
            <a:endParaRPr lang="zh-CN" altLang="en-US"/>
          </a:p>
        </p:txBody>
      </p:sp>
    </p:spTree>
    <p:extLst>
      <p:ext uri="{BB962C8B-B14F-4D97-AF65-F5344CB8AC3E}">
        <p14:creationId xmlns:p14="http://schemas.microsoft.com/office/powerpoint/2010/main" val="2391718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2019/5/9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2019/5/9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2019/5/9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2019/5/9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2019/5/9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29.png"/><Relationship Id="rId7" Type="http://schemas.openxmlformats.org/officeDocument/2006/relationships/diagramLayout" Target="../diagrams/layout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Data" Target="../diagrams/data9.xml"/><Relationship Id="rId11" Type="http://schemas.openxmlformats.org/officeDocument/2006/relationships/image" Target="../media/image32.png"/><Relationship Id="rId5" Type="http://schemas.openxmlformats.org/officeDocument/2006/relationships/image" Target="../media/image31.png"/><Relationship Id="rId10" Type="http://schemas.microsoft.com/office/2007/relationships/diagramDrawing" Target="../diagrams/drawing9.xml"/><Relationship Id="rId4" Type="http://schemas.openxmlformats.org/officeDocument/2006/relationships/image" Target="../media/image30.png"/><Relationship Id="rId9" Type="http://schemas.openxmlformats.org/officeDocument/2006/relationships/diagramColors" Target="../diagrams/colors9.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37.emf"/><Relationship Id="rId17" Type="http://schemas.openxmlformats.org/officeDocument/2006/relationships/image" Target="../media/image41.png"/><Relationship Id="rId2" Type="http://schemas.openxmlformats.org/officeDocument/2006/relationships/notesSlide" Target="../notesSlides/notesSlide14.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36.emf"/><Relationship Id="rId5" Type="http://schemas.openxmlformats.org/officeDocument/2006/relationships/diagramQuickStyle" Target="../diagrams/quickStyle10.xml"/><Relationship Id="rId15" Type="http://schemas.openxmlformats.org/officeDocument/2006/relationships/slide" Target="slide56.xml"/><Relationship Id="rId10" Type="http://schemas.openxmlformats.org/officeDocument/2006/relationships/image" Target="../media/image35.emf"/><Relationship Id="rId4" Type="http://schemas.openxmlformats.org/officeDocument/2006/relationships/diagramLayout" Target="../diagrams/layout10.xml"/><Relationship Id="rId9" Type="http://schemas.openxmlformats.org/officeDocument/2006/relationships/image" Target="../media/image34.emf"/><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8.emf"/><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hyperlink" Target="file:///F:\&#39640;&#28201;&#21512;&#37329;&#39033;&#30446;\Main_&#39640;&#28201;&#21512;&#37329;&#39033;&#30446;&#20840;&#37096;&#36164;&#26009;\&#21271;&#20140;&#27719;&#25253;ppt\2018-9-28-&#31532;&#19971;&#27425;&#27719;&#25253;\&#22810;&#23618;&#32423;&#29305;&#24449;&#20998;&#26512;\redundancy_evaluation\cormatrix.csv" TargetMode="Externa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51.png"/><Relationship Id="rId7" Type="http://schemas.openxmlformats.org/officeDocument/2006/relationships/diagramColors" Target="../diagrams/colors12.xml"/><Relationship Id="rId12"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image" Target="../media/image54.png"/><Relationship Id="rId5" Type="http://schemas.openxmlformats.org/officeDocument/2006/relationships/diagramLayout" Target="../diagrams/layout12.xml"/><Relationship Id="rId10" Type="http://schemas.openxmlformats.org/officeDocument/2006/relationships/image" Target="../media/image53.png"/><Relationship Id="rId4" Type="http://schemas.openxmlformats.org/officeDocument/2006/relationships/diagramData" Target="../diagrams/data12.xml"/><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390.png"/><Relationship Id="rId7" Type="http://schemas.openxmlformats.org/officeDocument/2006/relationships/image" Target="../media/image61.png"/><Relationship Id="rId12" Type="http://schemas.openxmlformats.org/officeDocument/2006/relationships/image" Target="../media/image40.png"/><Relationship Id="rId17" Type="http://schemas.openxmlformats.org/officeDocument/2006/relationships/image" Target="../media/image68.png"/><Relationship Id="rId2" Type="http://schemas.openxmlformats.org/officeDocument/2006/relationships/notesSlide" Target="../notesSlides/notesSlide22.xml"/><Relationship Id="rId16" Type="http://schemas.openxmlformats.org/officeDocument/2006/relationships/image" Target="../media/image6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3.png"/><Relationship Id="rId5" Type="http://schemas.openxmlformats.org/officeDocument/2006/relationships/image" Target="../media/image59.png"/><Relationship Id="rId15" Type="http://schemas.openxmlformats.org/officeDocument/2006/relationships/image" Target="../media/image66.png"/><Relationship Id="rId10" Type="http://schemas.openxmlformats.org/officeDocument/2006/relationships/image" Target="../media/image62.png"/><Relationship Id="rId19" Type="http://schemas.openxmlformats.org/officeDocument/2006/relationships/image" Target="../media/image70.png"/><Relationship Id="rId4" Type="http://schemas.openxmlformats.org/officeDocument/2006/relationships/image" Target="../media/image400.png"/><Relationship Id="rId9" Type="http://schemas.openxmlformats.org/officeDocument/2006/relationships/slide" Target="slide60.xml"/><Relationship Id="rId14"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26.emf"/><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notesSlide" Target="../notesSlides/notesSlide29.xml"/><Relationship Id="rId7" Type="http://schemas.openxmlformats.org/officeDocument/2006/relationships/oleObject" Target="../embeddings/oleObject2.bin"/><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4.wmf"/><Relationship Id="rId11" Type="http://schemas.openxmlformats.org/officeDocument/2006/relationships/oleObject" Target="../embeddings/oleObject5.bin"/><Relationship Id="rId5" Type="http://schemas.openxmlformats.org/officeDocument/2006/relationships/oleObject" Target="../embeddings/oleObject1.bin"/><Relationship Id="rId10" Type="http://schemas.openxmlformats.org/officeDocument/2006/relationships/oleObject" Target="../embeddings/oleObject4.bin"/><Relationship Id="rId4" Type="http://schemas.openxmlformats.org/officeDocument/2006/relationships/image" Target="../media/image96.png"/><Relationship Id="rId9"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5.jpg"/><Relationship Id="rId5" Type="http://schemas.openxmlformats.org/officeDocument/2006/relationships/image" Target="../media/image124.jpg"/><Relationship Id="rId4" Type="http://schemas.openxmlformats.org/officeDocument/2006/relationships/image" Target="../media/image123.jp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slide" Target="slide15.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135.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br>
              <a:rPr lang="en-US" altLang="zh-CN" b="1" dirty="0">
                <a:solidFill>
                  <a:schemeClr val="tx1"/>
                </a:solidFill>
              </a:rPr>
            </a:br>
            <a:r>
              <a:rPr lang="zh-CN" altLang="en-US" b="1" dirty="0">
                <a:solidFill>
                  <a:schemeClr val="tx1"/>
                </a:solidFill>
              </a:rPr>
              <a:t>镍基单晶高温合金材料</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2019年5月9日星期四</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46294"/>
            <a:ext cx="5286648" cy="5787938"/>
          </a:xfrm>
          <a:prstGeom prst="rect">
            <a:avLst/>
          </a:prstGeom>
        </p:spPr>
      </p:pic>
      <p:sp>
        <p:nvSpPr>
          <p:cNvPr id="4" name="文本框 3"/>
          <p:cNvSpPr txBox="1"/>
          <p:nvPr/>
        </p:nvSpPr>
        <p:spPr>
          <a:xfrm>
            <a:off x="5292079"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ext uri="{D42A27DB-BD31-4B8C-83A1-F6EECF244321}">
                <p14:modId xmlns:p14="http://schemas.microsoft.com/office/powerpoint/2010/main" val="430948878"/>
              </p:ext>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a16="http://schemas.microsoft.com/office/drawing/2014/main" val="20000"/>
                    </a:ext>
                  </a:extLst>
                </a:gridCol>
                <a:gridCol w="1630134">
                  <a:extLst>
                    <a:ext uri="{9D8B030D-6E8A-4147-A177-3AD203B41FA5}">
                      <a16:colId xmlns:a16="http://schemas.microsoft.com/office/drawing/2014/main" val="20001"/>
                    </a:ext>
                  </a:extLst>
                </a:gridCol>
              </a:tblGrid>
              <a:tr h="380551">
                <a:tc>
                  <a:txBody>
                    <a:bodyPr/>
                    <a:lstStyle/>
                    <a:p>
                      <a:pPr algn="ctr"/>
                      <a:r>
                        <a:rPr lang="zh-CN" altLang="en-US" dirty="0"/>
                        <a:t>性能分类</a:t>
                      </a:r>
                    </a:p>
                  </a:txBody>
                  <a:tcPr/>
                </a:tc>
                <a:tc>
                  <a:txBody>
                    <a:bodyPr/>
                    <a:lstStyle/>
                    <a:p>
                      <a:pPr algn="ctr"/>
                      <a:r>
                        <a:rPr lang="zh-CN" altLang="en-US" dirty="0"/>
                        <a:t>数量</a:t>
                      </a:r>
                    </a:p>
                  </a:txBody>
                  <a:tcPr/>
                </a:tc>
                <a:extLst>
                  <a:ext uri="{0D108BD9-81ED-4DB2-BD59-A6C34878D82A}">
                    <a16:rowId xmlns:a16="http://schemas.microsoft.com/office/drawing/2014/main"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a16="http://schemas.microsoft.com/office/drawing/2014/main"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a16="http://schemas.microsoft.com/office/drawing/2014/main"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a16="http://schemas.microsoft.com/office/drawing/2014/main"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a16="http://schemas.microsoft.com/office/drawing/2014/main"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a16="http://schemas.microsoft.com/office/drawing/2014/main"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a16="http://schemas.microsoft.com/office/drawing/2014/main"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48601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lstStyle/>
          <a:p>
            <a:r>
              <a:rPr lang="zh-CN" altLang="en-US" dirty="0">
                <a:solidFill>
                  <a:srgbClr val="FF0000"/>
                </a:solidFill>
              </a:rPr>
              <a:t>高温合金会议文献蠕变数据的解读</a:t>
            </a:r>
          </a:p>
        </p:txBody>
      </p:sp>
      <p:pic>
        <p:nvPicPr>
          <p:cNvPr id="6" name="图片 5">
            <a:extLst>
              <a:ext uri="{FF2B5EF4-FFF2-40B4-BE49-F238E27FC236}">
                <a16:creationId xmlns:a16="http://schemas.microsoft.com/office/drawing/2014/main" id="{C22162F0-A757-4F9C-B390-DF05B97D4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6" y="798808"/>
            <a:ext cx="6312599" cy="5960032"/>
          </a:xfrm>
          <a:prstGeom prst="rect">
            <a:avLst/>
          </a:prstGeom>
        </p:spPr>
      </p:pic>
      <p:sp>
        <p:nvSpPr>
          <p:cNvPr id="9" name="文本框 8">
            <a:extLst>
              <a:ext uri="{FF2B5EF4-FFF2-40B4-BE49-F238E27FC236}">
                <a16:creationId xmlns:a16="http://schemas.microsoft.com/office/drawing/2014/main" id="{5FC1BD4C-378D-49CC-BA82-2B806051172F}"/>
              </a:ext>
            </a:extLst>
          </p:cNvPr>
          <p:cNvSpPr txBox="1"/>
          <p:nvPr/>
        </p:nvSpPr>
        <p:spPr>
          <a:xfrm>
            <a:off x="2006928" y="2644788"/>
            <a:ext cx="1872208" cy="1846659"/>
          </a:xfrm>
          <a:prstGeom prst="rect">
            <a:avLst/>
          </a:prstGeom>
          <a:noFill/>
        </p:spPr>
        <p:txBody>
          <a:bodyPr wrap="square" rtlCol="0">
            <a:spAutoFit/>
          </a:bodyPr>
          <a:lstStyle/>
          <a:p>
            <a:pPr algn="ctr"/>
            <a:endParaRPr lang="en-US" altLang="zh-CN" sz="1400" dirty="0"/>
          </a:p>
          <a:p>
            <a:pPr algn="ctr"/>
            <a:r>
              <a:rPr lang="zh-CN" altLang="en-US" sz="1600" b="1" dirty="0">
                <a:solidFill>
                  <a:srgbClr val="FF0000"/>
                </a:solidFill>
              </a:rPr>
              <a:t>蠕变性能衡量指标</a:t>
            </a:r>
            <a:endParaRPr lang="en-US" altLang="zh-CN" sz="1600" b="1" dirty="0">
              <a:solidFill>
                <a:srgbClr val="FF0000"/>
              </a:solidFill>
            </a:endParaRPr>
          </a:p>
          <a:p>
            <a:pPr marL="342900" indent="-342900" algn="ctr">
              <a:buFont typeface="+mj-lt"/>
              <a:buAutoNum type="arabicPeriod"/>
            </a:pPr>
            <a:r>
              <a:rPr lang="zh-CN" altLang="en-US" sz="1400" dirty="0">
                <a:solidFill>
                  <a:schemeClr val="accent6">
                    <a:lumMod val="75000"/>
                  </a:schemeClr>
                </a:solidFill>
              </a:rPr>
              <a:t>蠕变断裂寿命</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蠕变稳态时间</a:t>
            </a: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蠕变速率</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蠕变极限</a:t>
            </a:r>
          </a:p>
        </p:txBody>
      </p:sp>
      <p:sp>
        <p:nvSpPr>
          <p:cNvPr id="21" name="文本框 20">
            <a:extLst>
              <a:ext uri="{FF2B5EF4-FFF2-40B4-BE49-F238E27FC236}">
                <a16:creationId xmlns:a16="http://schemas.microsoft.com/office/drawing/2014/main" id="{EC8F39E5-8888-481E-B71B-885B6B4F4D6F}"/>
              </a:ext>
            </a:extLst>
          </p:cNvPr>
          <p:cNvSpPr txBox="1"/>
          <p:nvPr/>
        </p:nvSpPr>
        <p:spPr>
          <a:xfrm>
            <a:off x="5555294" y="4348976"/>
            <a:ext cx="3536844" cy="923330"/>
          </a:xfrm>
          <a:prstGeom prst="rect">
            <a:avLst/>
          </a:prstGeom>
          <a:noFill/>
        </p:spPr>
        <p:txBody>
          <a:bodyPr wrap="square" rtlCol="0">
            <a:spAutoFit/>
          </a:bodyPr>
          <a:lstStyle/>
          <a:p>
            <a:r>
              <a:rPr lang="en-US" altLang="zh-CN" dirty="0"/>
              <a:t>C</a:t>
            </a:r>
            <a:r>
              <a:rPr lang="zh-CN" altLang="en-US" dirty="0"/>
              <a:t>、</a:t>
            </a:r>
            <a:r>
              <a:rPr lang="en-US" altLang="zh-CN" dirty="0"/>
              <a:t>B</a:t>
            </a:r>
            <a:r>
              <a:rPr lang="zh-CN" altLang="en-US" dirty="0"/>
              <a:t>和</a:t>
            </a:r>
            <a:r>
              <a:rPr lang="en-US" altLang="zh-CN" dirty="0"/>
              <a:t>Hf</a:t>
            </a:r>
            <a:r>
              <a:rPr lang="zh-CN" altLang="en-US" dirty="0"/>
              <a:t>等微量元素，可以强化晶界，改善</a:t>
            </a:r>
            <a:r>
              <a:rPr lang="el-GR" altLang="zh-CN" dirty="0"/>
              <a:t>γ</a:t>
            </a:r>
            <a:r>
              <a:rPr lang="zh-CN" altLang="en-US" dirty="0"/>
              <a:t>相的形貌有助于提高合金的蠕变性能和持久寿命</a:t>
            </a:r>
          </a:p>
        </p:txBody>
      </p:sp>
      <p:sp>
        <p:nvSpPr>
          <p:cNvPr id="29" name="椭圆 28">
            <a:extLst>
              <a:ext uri="{FF2B5EF4-FFF2-40B4-BE49-F238E27FC236}">
                <a16:creationId xmlns:a16="http://schemas.microsoft.com/office/drawing/2014/main" id="{B7E8F40D-B59A-47E8-83EC-53B199DC4BF1}"/>
              </a:ext>
            </a:extLst>
          </p:cNvPr>
          <p:cNvSpPr/>
          <p:nvPr/>
        </p:nvSpPr>
        <p:spPr>
          <a:xfrm>
            <a:off x="5220072" y="4533642"/>
            <a:ext cx="326509" cy="7386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ED7FB74-92AB-4EDA-B08C-4555FC7FDE72}"/>
              </a:ext>
            </a:extLst>
          </p:cNvPr>
          <p:cNvSpPr/>
          <p:nvPr/>
        </p:nvSpPr>
        <p:spPr>
          <a:xfrm>
            <a:off x="5169894" y="2708920"/>
            <a:ext cx="398516" cy="1774651"/>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2AF4510D-AE67-4FED-A145-44822F052525}"/>
              </a:ext>
            </a:extLst>
          </p:cNvPr>
          <p:cNvSpPr txBox="1"/>
          <p:nvPr/>
        </p:nvSpPr>
        <p:spPr>
          <a:xfrm>
            <a:off x="5629942" y="2502317"/>
            <a:ext cx="3536844" cy="1846659"/>
          </a:xfrm>
          <a:prstGeom prst="rect">
            <a:avLst/>
          </a:prstGeom>
          <a:noFill/>
        </p:spPr>
        <p:txBody>
          <a:bodyPr wrap="square" rtlCol="0">
            <a:spAutoFit/>
          </a:bodyPr>
          <a:lstStyle/>
          <a:p>
            <a:r>
              <a:rPr lang="en-US" altLang="zh-CN" b="1" dirty="0">
                <a:solidFill>
                  <a:srgbClr val="FF0000"/>
                </a:solidFill>
              </a:rPr>
              <a:t>1.</a:t>
            </a:r>
            <a:r>
              <a:rPr lang="zh-CN" altLang="en-US" b="1" dirty="0">
                <a:solidFill>
                  <a:srgbClr val="FF0000"/>
                </a:solidFill>
              </a:rPr>
              <a:t>合金化元素：</a:t>
            </a:r>
            <a:r>
              <a:rPr lang="en-US" altLang="zh-CN" sz="1600" dirty="0"/>
              <a:t>20%</a:t>
            </a:r>
            <a:r>
              <a:rPr lang="zh-CN" altLang="en-US" sz="1600" dirty="0"/>
              <a:t>左右的</a:t>
            </a:r>
            <a:r>
              <a:rPr lang="en-US" altLang="zh-CN" sz="1600" dirty="0"/>
              <a:t>Co</a:t>
            </a:r>
            <a:r>
              <a:rPr lang="zh-CN" altLang="en-US" sz="1600" dirty="0"/>
              <a:t>、</a:t>
            </a:r>
            <a:r>
              <a:rPr lang="en-US" altLang="zh-CN" sz="1600" dirty="0"/>
              <a:t>Cr</a:t>
            </a:r>
            <a:r>
              <a:rPr lang="zh-CN" altLang="en-US" sz="1600" dirty="0"/>
              <a:t>、</a:t>
            </a:r>
            <a:r>
              <a:rPr lang="en-US" altLang="zh-CN" sz="1600" dirty="0"/>
              <a:t>Mo</a:t>
            </a:r>
            <a:r>
              <a:rPr lang="zh-CN" altLang="en-US" sz="1600" dirty="0"/>
              <a:t>、</a:t>
            </a:r>
            <a:r>
              <a:rPr lang="en-US" altLang="zh-CN" sz="1600" dirty="0"/>
              <a:t>Ru</a:t>
            </a:r>
            <a:r>
              <a:rPr lang="zh-CN" altLang="en-US" sz="1600" dirty="0"/>
              <a:t>、</a:t>
            </a:r>
            <a:r>
              <a:rPr lang="en-US" altLang="zh-CN" sz="1600" dirty="0"/>
              <a:t>Re</a:t>
            </a:r>
            <a:r>
              <a:rPr lang="zh-CN" altLang="en-US" sz="1600" dirty="0"/>
              <a:t>等难熔合金元素的添加很大程度上提升合金的</a:t>
            </a:r>
            <a:r>
              <a:rPr lang="zh-CN" altLang="en-US" sz="1600" dirty="0">
                <a:solidFill>
                  <a:srgbClr val="FF0000"/>
                </a:solidFill>
              </a:rPr>
              <a:t>组织稳定性</a:t>
            </a:r>
            <a:r>
              <a:rPr lang="zh-CN" altLang="en-US" sz="1600" dirty="0"/>
              <a:t>和</a:t>
            </a:r>
            <a:r>
              <a:rPr lang="zh-CN" altLang="en-US" sz="1600" dirty="0">
                <a:solidFill>
                  <a:srgbClr val="FF0000"/>
                </a:solidFill>
              </a:rPr>
              <a:t>蠕变性能</a:t>
            </a:r>
            <a:r>
              <a:rPr lang="zh-CN" altLang="en-US" sz="1600" dirty="0"/>
              <a:t>。然而，</a:t>
            </a:r>
            <a:r>
              <a:rPr lang="zh-CN" altLang="en-US" sz="1600" dirty="0">
                <a:solidFill>
                  <a:srgbClr val="FF0000"/>
                </a:solidFill>
              </a:rPr>
              <a:t>一方面</a:t>
            </a:r>
            <a:r>
              <a:rPr lang="en-US" altLang="zh-CN" sz="1600" dirty="0">
                <a:solidFill>
                  <a:srgbClr val="FF0000"/>
                </a:solidFill>
              </a:rPr>
              <a:t>Re</a:t>
            </a:r>
            <a:r>
              <a:rPr lang="zh-CN" altLang="en-US" sz="1600" dirty="0">
                <a:solidFill>
                  <a:srgbClr val="FF0000"/>
                </a:solidFill>
              </a:rPr>
              <a:t>、</a:t>
            </a:r>
            <a:r>
              <a:rPr lang="en-US" altLang="zh-CN" sz="1600" dirty="0">
                <a:solidFill>
                  <a:srgbClr val="FF0000"/>
                </a:solidFill>
              </a:rPr>
              <a:t>Ru</a:t>
            </a:r>
            <a:r>
              <a:rPr lang="zh-CN" altLang="en-US" sz="1600" dirty="0">
                <a:solidFill>
                  <a:srgbClr val="FF0000"/>
                </a:solidFill>
              </a:rPr>
              <a:t>元素的掺杂提高了合金的成本</a:t>
            </a:r>
            <a:r>
              <a:rPr lang="zh-CN" altLang="en-US" sz="1600" dirty="0"/>
              <a:t>，</a:t>
            </a:r>
            <a:r>
              <a:rPr lang="zh-CN" altLang="en-US" sz="1600" dirty="0">
                <a:solidFill>
                  <a:srgbClr val="FF0000"/>
                </a:solidFill>
              </a:rPr>
              <a:t>另一方面难熔元素的大量添加容易造成铸造缺陷的形成，不利于合金力学性能的提高</a:t>
            </a:r>
          </a:p>
        </p:txBody>
      </p:sp>
      <p:sp>
        <p:nvSpPr>
          <p:cNvPr id="38" name="椭圆 37">
            <a:extLst>
              <a:ext uri="{FF2B5EF4-FFF2-40B4-BE49-F238E27FC236}">
                <a16:creationId xmlns:a16="http://schemas.microsoft.com/office/drawing/2014/main" id="{5E7D27B7-BCEA-4B6E-9FBC-A1B69AB9AC0A}"/>
              </a:ext>
            </a:extLst>
          </p:cNvPr>
          <p:cNvSpPr/>
          <p:nvPr/>
        </p:nvSpPr>
        <p:spPr>
          <a:xfrm>
            <a:off x="5169894" y="1125632"/>
            <a:ext cx="708635" cy="1132042"/>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ACC77E1-4A64-4B27-AAC8-D962D48D4DD8}"/>
              </a:ext>
            </a:extLst>
          </p:cNvPr>
          <p:cNvSpPr txBox="1"/>
          <p:nvPr/>
        </p:nvSpPr>
        <p:spPr>
          <a:xfrm>
            <a:off x="5798244" y="1125632"/>
            <a:ext cx="2365879" cy="1200329"/>
          </a:xfrm>
          <a:prstGeom prst="rect">
            <a:avLst/>
          </a:prstGeom>
          <a:noFill/>
        </p:spPr>
        <p:txBody>
          <a:bodyPr wrap="square" rtlCol="0">
            <a:spAutoFit/>
          </a:bodyPr>
          <a:lstStyle/>
          <a:p>
            <a:r>
              <a:rPr lang="en-US" altLang="zh-CN" b="1" dirty="0">
                <a:solidFill>
                  <a:srgbClr val="FF0000"/>
                </a:solidFill>
              </a:rPr>
              <a:t>2.</a:t>
            </a:r>
            <a:r>
              <a:rPr lang="zh-CN" altLang="en-US" b="1" dirty="0">
                <a:solidFill>
                  <a:srgbClr val="FF0000"/>
                </a:solidFill>
              </a:rPr>
              <a:t>合金的微观结构：</a:t>
            </a:r>
            <a:r>
              <a:rPr lang="el-GR" altLang="zh-CN" dirty="0"/>
              <a:t>γ</a:t>
            </a:r>
            <a:r>
              <a:rPr lang="en-US" altLang="zh-CN" dirty="0"/>
              <a:t>’</a:t>
            </a:r>
            <a:r>
              <a:rPr lang="zh-CN" altLang="en-US" dirty="0"/>
              <a:t>相的尺寸和体积分数和形态与合金的蠕变性能密切相关</a:t>
            </a:r>
          </a:p>
        </p:txBody>
      </p:sp>
      <p:sp>
        <p:nvSpPr>
          <p:cNvPr id="4" name="椭圆 3">
            <a:extLst>
              <a:ext uri="{FF2B5EF4-FFF2-40B4-BE49-F238E27FC236}">
                <a16:creationId xmlns:a16="http://schemas.microsoft.com/office/drawing/2014/main" id="{4B9EA453-7C04-42B1-9035-CE4DD68057E9}"/>
              </a:ext>
            </a:extLst>
          </p:cNvPr>
          <p:cNvSpPr/>
          <p:nvPr/>
        </p:nvSpPr>
        <p:spPr>
          <a:xfrm>
            <a:off x="144016" y="4221088"/>
            <a:ext cx="1475656" cy="23762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a:extLst>
              <a:ext uri="{FF2B5EF4-FFF2-40B4-BE49-F238E27FC236}">
                <a16:creationId xmlns:a16="http://schemas.microsoft.com/office/drawing/2014/main" id="{D0121BD4-7C26-4537-8F79-74BDDB596D18}"/>
              </a:ext>
            </a:extLst>
          </p:cNvPr>
          <p:cNvSpPr txBox="1"/>
          <p:nvPr/>
        </p:nvSpPr>
        <p:spPr>
          <a:xfrm>
            <a:off x="1534622" y="5531470"/>
            <a:ext cx="2995606" cy="1200329"/>
          </a:xfrm>
          <a:prstGeom prst="rect">
            <a:avLst/>
          </a:prstGeom>
          <a:noFill/>
        </p:spPr>
        <p:txBody>
          <a:bodyPr wrap="square" rtlCol="0">
            <a:spAutoFit/>
          </a:bodyPr>
          <a:lstStyle/>
          <a:p>
            <a:r>
              <a:rPr lang="en-US" altLang="zh-CN" b="1" dirty="0">
                <a:solidFill>
                  <a:srgbClr val="FF0000"/>
                </a:solidFill>
              </a:rPr>
              <a:t>4.</a:t>
            </a:r>
            <a:r>
              <a:rPr lang="zh-CN" altLang="en-US" b="1" dirty="0">
                <a:solidFill>
                  <a:srgbClr val="FF0000"/>
                </a:solidFill>
              </a:rPr>
              <a:t>热处理工艺</a:t>
            </a:r>
            <a:r>
              <a:rPr lang="zh-CN" altLang="en-US" dirty="0"/>
              <a:t>直接影响着</a:t>
            </a:r>
            <a:r>
              <a:rPr lang="el-GR" altLang="zh-CN" dirty="0"/>
              <a:t>γ</a:t>
            </a:r>
            <a:r>
              <a:rPr lang="en-US" altLang="zh-CN" dirty="0"/>
              <a:t>’</a:t>
            </a:r>
            <a:r>
              <a:rPr lang="zh-CN" altLang="en-US" dirty="0"/>
              <a:t>相的形态、尺寸和体积分数，进而对合金的持久性能和蠕变性能产生影响</a:t>
            </a:r>
          </a:p>
        </p:txBody>
      </p:sp>
      <p:sp>
        <p:nvSpPr>
          <p:cNvPr id="14" name="椭圆 13">
            <a:extLst>
              <a:ext uri="{FF2B5EF4-FFF2-40B4-BE49-F238E27FC236}">
                <a16:creationId xmlns:a16="http://schemas.microsoft.com/office/drawing/2014/main" id="{CC48ADE2-7551-4902-9CC3-2DFC6E336547}"/>
              </a:ext>
            </a:extLst>
          </p:cNvPr>
          <p:cNvSpPr/>
          <p:nvPr/>
        </p:nvSpPr>
        <p:spPr>
          <a:xfrm>
            <a:off x="179512" y="973282"/>
            <a:ext cx="1475656" cy="3113359"/>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590B036-A99E-49DB-8920-7914C7C7F668}"/>
              </a:ext>
            </a:extLst>
          </p:cNvPr>
          <p:cNvSpPr txBox="1"/>
          <p:nvPr/>
        </p:nvSpPr>
        <p:spPr>
          <a:xfrm>
            <a:off x="1431427" y="834400"/>
            <a:ext cx="3788645" cy="923330"/>
          </a:xfrm>
          <a:prstGeom prst="rect">
            <a:avLst/>
          </a:prstGeom>
          <a:noFill/>
        </p:spPr>
        <p:txBody>
          <a:bodyPr wrap="square" rtlCol="0">
            <a:spAutoFit/>
          </a:bodyPr>
          <a:lstStyle/>
          <a:p>
            <a:r>
              <a:rPr lang="en-US" altLang="zh-CN" b="1" dirty="0">
                <a:solidFill>
                  <a:srgbClr val="FF0000"/>
                </a:solidFill>
              </a:rPr>
              <a:t>5.</a:t>
            </a:r>
            <a:r>
              <a:rPr lang="zh-CN" altLang="en-US" b="1" dirty="0">
                <a:solidFill>
                  <a:srgbClr val="FF0000"/>
                </a:solidFill>
              </a:rPr>
              <a:t>铸造工艺</a:t>
            </a:r>
            <a:r>
              <a:rPr lang="zh-CN" altLang="en-US" dirty="0"/>
              <a:t>的合理与否决定着铸件上是否会出现缩孔、缩松、变形、裂纹等缺陷</a:t>
            </a:r>
          </a:p>
        </p:txBody>
      </p:sp>
      <p:sp>
        <p:nvSpPr>
          <p:cNvPr id="16" name="文本框 15">
            <a:extLst>
              <a:ext uri="{FF2B5EF4-FFF2-40B4-BE49-F238E27FC236}">
                <a16:creationId xmlns:a16="http://schemas.microsoft.com/office/drawing/2014/main" id="{BACA6D84-7734-401C-B4DC-4F22F5D29069}"/>
              </a:ext>
            </a:extLst>
          </p:cNvPr>
          <p:cNvSpPr txBox="1"/>
          <p:nvPr/>
        </p:nvSpPr>
        <p:spPr>
          <a:xfrm>
            <a:off x="6088977" y="5706642"/>
            <a:ext cx="2232248" cy="369332"/>
          </a:xfrm>
          <a:prstGeom prst="rect">
            <a:avLst/>
          </a:prstGeom>
          <a:noFill/>
        </p:spPr>
        <p:txBody>
          <a:bodyPr wrap="square" rtlCol="0">
            <a:spAutoFit/>
          </a:bodyPr>
          <a:lstStyle/>
          <a:p>
            <a:r>
              <a:rPr lang="en-US" altLang="zh-CN" b="1" dirty="0">
                <a:solidFill>
                  <a:srgbClr val="FF0000"/>
                </a:solidFill>
              </a:rPr>
              <a:t>3.</a:t>
            </a:r>
            <a:r>
              <a:rPr lang="zh-CN" altLang="en-US" b="1" dirty="0">
                <a:solidFill>
                  <a:srgbClr val="FF0000"/>
                </a:solidFill>
              </a:rPr>
              <a:t>蠕变实验测试条件</a:t>
            </a:r>
            <a:endParaRPr lang="zh-CN" altLang="en-US" dirty="0"/>
          </a:p>
        </p:txBody>
      </p:sp>
      <p:sp>
        <p:nvSpPr>
          <p:cNvPr id="17" name="椭圆 16">
            <a:extLst>
              <a:ext uri="{FF2B5EF4-FFF2-40B4-BE49-F238E27FC236}">
                <a16:creationId xmlns:a16="http://schemas.microsoft.com/office/drawing/2014/main" id="{0E3E33B2-2302-4471-AFAF-8ECDE6588B8B}"/>
              </a:ext>
            </a:extLst>
          </p:cNvPr>
          <p:cNvSpPr/>
          <p:nvPr/>
        </p:nvSpPr>
        <p:spPr>
          <a:xfrm>
            <a:off x="5410669" y="5379256"/>
            <a:ext cx="745507" cy="95097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416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noAutofit/>
          </a:bodyPr>
          <a:lstStyle/>
          <a:p>
            <a:r>
              <a:rPr lang="zh-CN" altLang="en-US" sz="2400" dirty="0">
                <a:solidFill>
                  <a:srgbClr val="FF0000"/>
                </a:solidFill>
              </a:rPr>
              <a:t>基于文献的数据关联分析与规则提取</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工作思路</a:t>
            </a:r>
          </a:p>
        </p:txBody>
      </p:sp>
      <p:sp>
        <p:nvSpPr>
          <p:cNvPr id="21" name="矩形: 圆角 20">
            <a:extLst>
              <a:ext uri="{FF2B5EF4-FFF2-40B4-BE49-F238E27FC236}">
                <a16:creationId xmlns:a16="http://schemas.microsoft.com/office/drawing/2014/main" id="{F7FEE156-B2D1-4447-8D32-28594A5B9FB7}"/>
              </a:ext>
            </a:extLst>
          </p:cNvPr>
          <p:cNvSpPr/>
          <p:nvPr/>
        </p:nvSpPr>
        <p:spPr>
          <a:xfrm>
            <a:off x="137202" y="2150048"/>
            <a:ext cx="2365969" cy="1850079"/>
          </a:xfrm>
          <a:prstGeom prst="roundRect">
            <a:avLst/>
          </a:prstGeom>
          <a:solidFill>
            <a:schemeClr val="accent2">
              <a:lumMod val="20000"/>
              <a:lumOff val="8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D518B8F3-D6D0-4EC6-A1C0-75BB96A6AC73}"/>
              </a:ext>
            </a:extLst>
          </p:cNvPr>
          <p:cNvSpPr txBox="1"/>
          <p:nvPr/>
        </p:nvSpPr>
        <p:spPr>
          <a:xfrm>
            <a:off x="1252157" y="2482633"/>
            <a:ext cx="1361763" cy="584775"/>
          </a:xfrm>
          <a:prstGeom prst="rect">
            <a:avLst/>
          </a:prstGeom>
          <a:noFill/>
        </p:spPr>
        <p:txBody>
          <a:bodyPr wrap="square" rtlCol="0">
            <a:spAutoFit/>
          </a:bodyPr>
          <a:lstStyle/>
          <a:p>
            <a:pPr algn="ctr"/>
            <a:r>
              <a:rPr lang="zh-CN" altLang="en-US" sz="1600" dirty="0"/>
              <a:t>王院士</a:t>
            </a:r>
            <a:r>
              <a:rPr lang="en-US" altLang="zh-CN" sz="1600" dirty="0"/>
              <a:t>49</a:t>
            </a:r>
            <a:r>
              <a:rPr lang="zh-CN" altLang="en-US" sz="1600" dirty="0"/>
              <a:t>篇文献</a:t>
            </a:r>
          </a:p>
        </p:txBody>
      </p:sp>
      <p:sp>
        <p:nvSpPr>
          <p:cNvPr id="25" name="文本框 24">
            <a:extLst>
              <a:ext uri="{FF2B5EF4-FFF2-40B4-BE49-F238E27FC236}">
                <a16:creationId xmlns:a16="http://schemas.microsoft.com/office/drawing/2014/main" id="{90FBC57C-2082-4E7F-9182-EA683B9884FD}"/>
              </a:ext>
            </a:extLst>
          </p:cNvPr>
          <p:cNvSpPr txBox="1"/>
          <p:nvPr/>
        </p:nvSpPr>
        <p:spPr>
          <a:xfrm>
            <a:off x="128813" y="2468119"/>
            <a:ext cx="1361763" cy="584775"/>
          </a:xfrm>
          <a:prstGeom prst="rect">
            <a:avLst/>
          </a:prstGeom>
          <a:noFill/>
        </p:spPr>
        <p:txBody>
          <a:bodyPr wrap="square" rtlCol="0">
            <a:spAutoFit/>
          </a:bodyPr>
          <a:lstStyle/>
          <a:p>
            <a:pPr algn="ctr"/>
            <a:r>
              <a:rPr lang="zh-CN" altLang="en-US" sz="1600" dirty="0"/>
              <a:t>金属会议文献</a:t>
            </a:r>
            <a:r>
              <a:rPr lang="en-US" altLang="zh-CN" sz="1600" dirty="0"/>
              <a:t>1256</a:t>
            </a:r>
            <a:r>
              <a:rPr lang="zh-CN" altLang="en-US" sz="1600" dirty="0"/>
              <a:t>篇</a:t>
            </a:r>
          </a:p>
        </p:txBody>
      </p:sp>
      <p:sp>
        <p:nvSpPr>
          <p:cNvPr id="27" name="矩形 26">
            <a:extLst>
              <a:ext uri="{FF2B5EF4-FFF2-40B4-BE49-F238E27FC236}">
                <a16:creationId xmlns:a16="http://schemas.microsoft.com/office/drawing/2014/main" id="{70DC8476-AC6B-4FBF-9DC2-CFA61D8B78B9}"/>
              </a:ext>
            </a:extLst>
          </p:cNvPr>
          <p:cNvSpPr/>
          <p:nvPr/>
        </p:nvSpPr>
        <p:spPr>
          <a:xfrm>
            <a:off x="3159962" y="4673196"/>
            <a:ext cx="2354124" cy="1623483"/>
          </a:xfrm>
          <a:prstGeom prst="rect">
            <a:avLst/>
          </a:prstGeom>
          <a:solidFill>
            <a:schemeClr val="accent2">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A085415-344D-4AAF-A8DA-036B9E5AA3F5}"/>
              </a:ext>
            </a:extLst>
          </p:cNvPr>
          <p:cNvSpPr txBox="1"/>
          <p:nvPr/>
        </p:nvSpPr>
        <p:spPr>
          <a:xfrm>
            <a:off x="960267" y="2132856"/>
            <a:ext cx="1025616" cy="369332"/>
          </a:xfrm>
          <a:prstGeom prst="rect">
            <a:avLst/>
          </a:prstGeom>
          <a:noFill/>
        </p:spPr>
        <p:txBody>
          <a:bodyPr wrap="square" rtlCol="0">
            <a:spAutoFit/>
          </a:bodyPr>
          <a:lstStyle/>
          <a:p>
            <a:r>
              <a:rPr lang="zh-CN" altLang="en-US" b="1" dirty="0">
                <a:solidFill>
                  <a:srgbClr val="FF0000"/>
                </a:solidFill>
              </a:rPr>
              <a:t>数据源</a:t>
            </a:r>
          </a:p>
        </p:txBody>
      </p:sp>
      <p:sp>
        <p:nvSpPr>
          <p:cNvPr id="29" name="流程图: 磁盘 28">
            <a:extLst>
              <a:ext uri="{FF2B5EF4-FFF2-40B4-BE49-F238E27FC236}">
                <a16:creationId xmlns:a16="http://schemas.microsoft.com/office/drawing/2014/main" id="{0699937A-DDF2-4071-AD0C-867783BEC063}"/>
              </a:ext>
            </a:extLst>
          </p:cNvPr>
          <p:cNvSpPr/>
          <p:nvPr/>
        </p:nvSpPr>
        <p:spPr>
          <a:xfrm>
            <a:off x="6150841" y="4657899"/>
            <a:ext cx="1864536" cy="1771026"/>
          </a:xfrm>
          <a:prstGeom prst="flowChartMagneticDisk">
            <a:avLst/>
          </a:prstGeom>
          <a:solidFill>
            <a:schemeClr val="accent1">
              <a:lumMod val="40000"/>
              <a:lumOff val="60000"/>
              <a:alpha val="5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FEA50253-BD7D-4331-B1BC-346C8880BC30}"/>
              </a:ext>
            </a:extLst>
          </p:cNvPr>
          <p:cNvSpPr txBox="1"/>
          <p:nvPr/>
        </p:nvSpPr>
        <p:spPr>
          <a:xfrm>
            <a:off x="6548777" y="4757856"/>
            <a:ext cx="1104866" cy="369332"/>
          </a:xfrm>
          <a:prstGeom prst="rect">
            <a:avLst/>
          </a:prstGeom>
          <a:noFill/>
        </p:spPr>
        <p:txBody>
          <a:bodyPr wrap="square" rtlCol="0">
            <a:spAutoFit/>
          </a:bodyPr>
          <a:lstStyle/>
          <a:p>
            <a:pPr algn="ctr"/>
            <a:r>
              <a:rPr lang="zh-CN" altLang="en-US" dirty="0"/>
              <a:t>规则库</a:t>
            </a:r>
          </a:p>
        </p:txBody>
      </p:sp>
      <p:sp>
        <p:nvSpPr>
          <p:cNvPr id="32" name="矩形 31">
            <a:extLst>
              <a:ext uri="{FF2B5EF4-FFF2-40B4-BE49-F238E27FC236}">
                <a16:creationId xmlns:a16="http://schemas.microsoft.com/office/drawing/2014/main" id="{78DA675F-5D67-4E59-BF89-902F6432A33B}"/>
              </a:ext>
            </a:extLst>
          </p:cNvPr>
          <p:cNvSpPr/>
          <p:nvPr/>
        </p:nvSpPr>
        <p:spPr>
          <a:xfrm>
            <a:off x="6105458" y="2276459"/>
            <a:ext cx="2338863" cy="1672670"/>
          </a:xfrm>
          <a:prstGeom prst="rect">
            <a:avLst/>
          </a:prstGeom>
          <a:solidFill>
            <a:schemeClr val="accent5">
              <a:lumMod val="20000"/>
              <a:lumOff val="80000"/>
              <a:alpha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500BB4F9-5BC2-4F6C-8DA9-008E61ACC9E1}"/>
              </a:ext>
            </a:extLst>
          </p:cNvPr>
          <p:cNvSpPr txBox="1"/>
          <p:nvPr/>
        </p:nvSpPr>
        <p:spPr>
          <a:xfrm>
            <a:off x="6516302" y="2244039"/>
            <a:ext cx="1675676" cy="369332"/>
          </a:xfrm>
          <a:prstGeom prst="rect">
            <a:avLst/>
          </a:prstGeom>
          <a:noFill/>
        </p:spPr>
        <p:txBody>
          <a:bodyPr wrap="square" rtlCol="0">
            <a:spAutoFit/>
          </a:bodyPr>
          <a:lstStyle/>
          <a:p>
            <a:r>
              <a:rPr lang="zh-CN" altLang="en-US" b="1" dirty="0">
                <a:solidFill>
                  <a:srgbClr val="FF0000"/>
                </a:solidFill>
                <a:latin typeface="宋体" panose="02010600030101010101" pitchFamily="2" charset="-122"/>
                <a:ea typeface="宋体" panose="02010600030101010101" pitchFamily="2" charset="-122"/>
              </a:rPr>
              <a:t>②</a:t>
            </a:r>
            <a:r>
              <a:rPr lang="zh-CN" altLang="en-US" b="1" dirty="0">
                <a:solidFill>
                  <a:srgbClr val="FF0000"/>
                </a:solidFill>
              </a:rPr>
              <a:t>规则约简</a:t>
            </a:r>
          </a:p>
        </p:txBody>
      </p:sp>
      <p:sp>
        <p:nvSpPr>
          <p:cNvPr id="35" name="矩形: 圆角 34">
            <a:extLst>
              <a:ext uri="{FF2B5EF4-FFF2-40B4-BE49-F238E27FC236}">
                <a16:creationId xmlns:a16="http://schemas.microsoft.com/office/drawing/2014/main" id="{76D78190-5565-4469-98E4-7C92CA6AF216}"/>
              </a:ext>
            </a:extLst>
          </p:cNvPr>
          <p:cNvSpPr/>
          <p:nvPr/>
        </p:nvSpPr>
        <p:spPr>
          <a:xfrm>
            <a:off x="7177974" y="3025427"/>
            <a:ext cx="1688902" cy="1051377"/>
          </a:xfrm>
          <a:prstGeom prst="round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B7D18987-2BEC-452F-AED9-5F85673A67F0}"/>
              </a:ext>
            </a:extLst>
          </p:cNvPr>
          <p:cNvSpPr txBox="1"/>
          <p:nvPr/>
        </p:nvSpPr>
        <p:spPr>
          <a:xfrm>
            <a:off x="7274889" y="3061141"/>
            <a:ext cx="2121647" cy="101566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t>一致性</a:t>
            </a:r>
            <a:endParaRPr lang="en-US" altLang="zh-CN" sz="2000" dirty="0"/>
          </a:p>
          <a:p>
            <a:pPr marL="342900" indent="-342900">
              <a:buFont typeface="Wingdings" panose="05000000000000000000" pitchFamily="2" charset="2"/>
              <a:buChar char="Ø"/>
            </a:pPr>
            <a:r>
              <a:rPr lang="zh-CN" altLang="en-US" sz="2000" dirty="0"/>
              <a:t>完整性</a:t>
            </a:r>
            <a:endParaRPr lang="en-US" altLang="zh-CN" sz="2000" dirty="0"/>
          </a:p>
          <a:p>
            <a:pPr marL="342900" indent="-342900">
              <a:buFont typeface="Wingdings" panose="05000000000000000000" pitchFamily="2" charset="2"/>
              <a:buChar char="Ø"/>
            </a:pPr>
            <a:r>
              <a:rPr lang="zh-CN" altLang="en-US" sz="2000" dirty="0"/>
              <a:t>精确性</a:t>
            </a:r>
            <a:endParaRPr lang="en-US" altLang="zh-CN" sz="2000" dirty="0"/>
          </a:p>
        </p:txBody>
      </p:sp>
      <p:cxnSp>
        <p:nvCxnSpPr>
          <p:cNvPr id="37" name="直接连接符 36">
            <a:extLst>
              <a:ext uri="{FF2B5EF4-FFF2-40B4-BE49-F238E27FC236}">
                <a16:creationId xmlns:a16="http://schemas.microsoft.com/office/drawing/2014/main" id="{3042A733-AB1B-43C3-A20A-7FDA3FAD15EC}"/>
              </a:ext>
            </a:extLst>
          </p:cNvPr>
          <p:cNvCxnSpPr>
            <a:cxnSpLocks/>
          </p:cNvCxnSpPr>
          <p:nvPr/>
        </p:nvCxnSpPr>
        <p:spPr>
          <a:xfrm>
            <a:off x="6090557" y="2556150"/>
            <a:ext cx="2338863" cy="0"/>
          </a:xfrm>
          <a:prstGeom prst="line">
            <a:avLst/>
          </a:prstGeom>
          <a:noFill/>
          <a:ln>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38" name="图片 37">
            <a:extLst>
              <a:ext uri="{FF2B5EF4-FFF2-40B4-BE49-F238E27FC236}">
                <a16:creationId xmlns:a16="http://schemas.microsoft.com/office/drawing/2014/main" id="{A97BB7BC-490E-4F4C-A25C-147A94C2DEDF}"/>
              </a:ext>
            </a:extLst>
          </p:cNvPr>
          <p:cNvPicPr>
            <a:picLocks noChangeAspect="1"/>
          </p:cNvPicPr>
          <p:nvPr/>
        </p:nvPicPr>
        <p:blipFill>
          <a:blip r:embed="rId3"/>
          <a:stretch>
            <a:fillRect/>
          </a:stretch>
        </p:blipFill>
        <p:spPr>
          <a:xfrm>
            <a:off x="3143078" y="2221552"/>
            <a:ext cx="2338863" cy="1759386"/>
          </a:xfrm>
          <a:prstGeom prst="rect">
            <a:avLst/>
          </a:prstGeom>
          <a:no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cxnSp>
        <p:nvCxnSpPr>
          <p:cNvPr id="39" name="直接连接符 38">
            <a:extLst>
              <a:ext uri="{FF2B5EF4-FFF2-40B4-BE49-F238E27FC236}">
                <a16:creationId xmlns:a16="http://schemas.microsoft.com/office/drawing/2014/main" id="{CAFD745A-C8E2-4972-A038-D14E5244CD32}"/>
              </a:ext>
            </a:extLst>
          </p:cNvPr>
          <p:cNvCxnSpPr>
            <a:cxnSpLocks/>
          </p:cNvCxnSpPr>
          <p:nvPr/>
        </p:nvCxnSpPr>
        <p:spPr>
          <a:xfrm>
            <a:off x="137202" y="2468035"/>
            <a:ext cx="2358150" cy="0"/>
          </a:xfrm>
          <a:prstGeom prst="lin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a:extLst>
              <a:ext uri="{FF2B5EF4-FFF2-40B4-BE49-F238E27FC236}">
                <a16:creationId xmlns:a16="http://schemas.microsoft.com/office/drawing/2014/main" id="{0C424A41-063C-4819-B39E-7DEF8A39A91F}"/>
              </a:ext>
            </a:extLst>
          </p:cNvPr>
          <p:cNvCxnSpPr>
            <a:cxnSpLocks/>
          </p:cNvCxnSpPr>
          <p:nvPr/>
        </p:nvCxnSpPr>
        <p:spPr>
          <a:xfrm>
            <a:off x="137202" y="3094311"/>
            <a:ext cx="2358150" cy="0"/>
          </a:xfrm>
          <a:prstGeom prst="lin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a:extLst>
              <a:ext uri="{FF2B5EF4-FFF2-40B4-BE49-F238E27FC236}">
                <a16:creationId xmlns:a16="http://schemas.microsoft.com/office/drawing/2014/main" id="{4DC6606A-D2DD-456C-8798-DE3D43A255B2}"/>
              </a:ext>
            </a:extLst>
          </p:cNvPr>
          <p:cNvCxnSpPr>
            <a:cxnSpLocks/>
          </p:cNvCxnSpPr>
          <p:nvPr/>
        </p:nvCxnSpPr>
        <p:spPr>
          <a:xfrm>
            <a:off x="1355146" y="2468035"/>
            <a:ext cx="0" cy="626276"/>
          </a:xfrm>
          <a:prstGeom prst="lin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42" name="图片 41">
            <a:extLst>
              <a:ext uri="{FF2B5EF4-FFF2-40B4-BE49-F238E27FC236}">
                <a16:creationId xmlns:a16="http://schemas.microsoft.com/office/drawing/2014/main" id="{F5ED42F5-6D90-4260-92BA-F9F7FD45F0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017" y="3223952"/>
            <a:ext cx="620638" cy="443977"/>
          </a:xfrm>
          <a:prstGeom prst="rect">
            <a:avLst/>
          </a:prstGeom>
        </p:spPr>
      </p:pic>
      <p:sp>
        <p:nvSpPr>
          <p:cNvPr id="43" name="文本框 42">
            <a:extLst>
              <a:ext uri="{FF2B5EF4-FFF2-40B4-BE49-F238E27FC236}">
                <a16:creationId xmlns:a16="http://schemas.microsoft.com/office/drawing/2014/main" id="{7560BF17-4F5F-4C01-8A45-F9A1D86CEC12}"/>
              </a:ext>
            </a:extLst>
          </p:cNvPr>
          <p:cNvSpPr txBox="1"/>
          <p:nvPr/>
        </p:nvSpPr>
        <p:spPr>
          <a:xfrm>
            <a:off x="1011017" y="3669486"/>
            <a:ext cx="728493" cy="369332"/>
          </a:xfrm>
          <a:prstGeom prst="rect">
            <a:avLst/>
          </a:prstGeom>
          <a:noFill/>
        </p:spPr>
        <p:txBody>
          <a:bodyPr wrap="square" rtlCol="0">
            <a:spAutoFit/>
          </a:bodyPr>
          <a:lstStyle/>
          <a:p>
            <a:r>
              <a:rPr lang="zh-CN" altLang="en-US" b="1" dirty="0"/>
              <a:t>图片</a:t>
            </a:r>
          </a:p>
        </p:txBody>
      </p:sp>
      <p:sp>
        <p:nvSpPr>
          <p:cNvPr id="44" name="文本框 43">
            <a:extLst>
              <a:ext uri="{FF2B5EF4-FFF2-40B4-BE49-F238E27FC236}">
                <a16:creationId xmlns:a16="http://schemas.microsoft.com/office/drawing/2014/main" id="{77CB87D2-D3AF-4ACA-A1E3-2E2D432F66F4}"/>
              </a:ext>
            </a:extLst>
          </p:cNvPr>
          <p:cNvSpPr txBox="1"/>
          <p:nvPr/>
        </p:nvSpPr>
        <p:spPr>
          <a:xfrm>
            <a:off x="2948304" y="2186818"/>
            <a:ext cx="1807252" cy="369332"/>
          </a:xfrm>
          <a:prstGeom prst="rect">
            <a:avLst/>
          </a:prstGeom>
          <a:noFill/>
        </p:spPr>
        <p:txBody>
          <a:bodyPr wrap="square" rtlCol="0">
            <a:spAutoFit/>
          </a:bodyPr>
          <a:lstStyle/>
          <a:p>
            <a:pPr algn="ctr"/>
            <a:r>
              <a:rPr lang="zh-CN" altLang="en-US" b="1" dirty="0">
                <a:solidFill>
                  <a:srgbClr val="FF0000"/>
                </a:solidFill>
                <a:latin typeface="宋体" panose="02010600030101010101" pitchFamily="2" charset="-122"/>
                <a:ea typeface="宋体" panose="02010600030101010101" pitchFamily="2" charset="-122"/>
              </a:rPr>
              <a:t>①</a:t>
            </a:r>
            <a:r>
              <a:rPr lang="zh-CN" altLang="en-US" b="1" dirty="0">
                <a:solidFill>
                  <a:srgbClr val="FF0000"/>
                </a:solidFill>
              </a:rPr>
              <a:t>规则提取</a:t>
            </a:r>
          </a:p>
        </p:txBody>
      </p:sp>
      <p:pic>
        <p:nvPicPr>
          <p:cNvPr id="45" name="图片 44">
            <a:extLst>
              <a:ext uri="{FF2B5EF4-FFF2-40B4-BE49-F238E27FC236}">
                <a16:creationId xmlns:a16="http://schemas.microsoft.com/office/drawing/2014/main" id="{57780657-779A-47C0-ACB6-464E09DF5839}"/>
              </a:ext>
            </a:extLst>
          </p:cNvPr>
          <p:cNvPicPr>
            <a:picLocks noChangeAspect="1"/>
          </p:cNvPicPr>
          <p:nvPr/>
        </p:nvPicPr>
        <p:blipFill>
          <a:blip r:embed="rId5"/>
          <a:stretch>
            <a:fillRect/>
          </a:stretch>
        </p:blipFill>
        <p:spPr>
          <a:xfrm>
            <a:off x="218929" y="3226489"/>
            <a:ext cx="733291" cy="410895"/>
          </a:xfrm>
          <a:prstGeom prst="rect">
            <a:avLst/>
          </a:prstGeom>
        </p:spPr>
      </p:pic>
      <p:sp>
        <p:nvSpPr>
          <p:cNvPr id="46" name="文本框 45">
            <a:extLst>
              <a:ext uri="{FF2B5EF4-FFF2-40B4-BE49-F238E27FC236}">
                <a16:creationId xmlns:a16="http://schemas.microsoft.com/office/drawing/2014/main" id="{81A42705-1C13-4CFA-B35C-E3FCCED1B144}"/>
              </a:ext>
            </a:extLst>
          </p:cNvPr>
          <p:cNvSpPr txBox="1"/>
          <p:nvPr/>
        </p:nvSpPr>
        <p:spPr>
          <a:xfrm>
            <a:off x="342157" y="3653719"/>
            <a:ext cx="728493" cy="369332"/>
          </a:xfrm>
          <a:prstGeom prst="rect">
            <a:avLst/>
          </a:prstGeom>
          <a:noFill/>
        </p:spPr>
        <p:txBody>
          <a:bodyPr wrap="square" rtlCol="0">
            <a:spAutoFit/>
          </a:bodyPr>
          <a:lstStyle/>
          <a:p>
            <a:r>
              <a:rPr lang="zh-CN" altLang="en-US" b="1" dirty="0"/>
              <a:t>文本</a:t>
            </a:r>
          </a:p>
        </p:txBody>
      </p:sp>
      <p:pic>
        <p:nvPicPr>
          <p:cNvPr id="47" name="图片 46">
            <a:extLst>
              <a:ext uri="{FF2B5EF4-FFF2-40B4-BE49-F238E27FC236}">
                <a16:creationId xmlns:a16="http://schemas.microsoft.com/office/drawing/2014/main" id="{568AC6C2-45C5-428A-812D-815FCCE7D6C0}"/>
              </a:ext>
            </a:extLst>
          </p:cNvPr>
          <p:cNvPicPr>
            <a:picLocks noChangeAspect="1"/>
          </p:cNvPicPr>
          <p:nvPr/>
        </p:nvPicPr>
        <p:blipFill>
          <a:blip r:embed="rId6"/>
          <a:stretch>
            <a:fillRect/>
          </a:stretch>
        </p:blipFill>
        <p:spPr>
          <a:xfrm>
            <a:off x="1587081" y="3223953"/>
            <a:ext cx="845754" cy="451267"/>
          </a:xfrm>
          <a:prstGeom prst="rect">
            <a:avLst/>
          </a:prstGeom>
        </p:spPr>
      </p:pic>
      <p:sp>
        <p:nvSpPr>
          <p:cNvPr id="48" name="文本框 47">
            <a:extLst>
              <a:ext uri="{FF2B5EF4-FFF2-40B4-BE49-F238E27FC236}">
                <a16:creationId xmlns:a16="http://schemas.microsoft.com/office/drawing/2014/main" id="{C4137F13-0B54-4FE7-94E8-6DDBF846184C}"/>
              </a:ext>
            </a:extLst>
          </p:cNvPr>
          <p:cNvSpPr txBox="1"/>
          <p:nvPr/>
        </p:nvSpPr>
        <p:spPr>
          <a:xfrm>
            <a:off x="1657185" y="3663634"/>
            <a:ext cx="728493" cy="369332"/>
          </a:xfrm>
          <a:prstGeom prst="rect">
            <a:avLst/>
          </a:prstGeom>
          <a:noFill/>
        </p:spPr>
        <p:txBody>
          <a:bodyPr wrap="square" rtlCol="0">
            <a:spAutoFit/>
          </a:bodyPr>
          <a:lstStyle/>
          <a:p>
            <a:r>
              <a:rPr lang="zh-CN" altLang="en-US" b="1" dirty="0"/>
              <a:t>表格</a:t>
            </a:r>
          </a:p>
        </p:txBody>
      </p:sp>
      <p:sp>
        <p:nvSpPr>
          <p:cNvPr id="49" name="文本框 48">
            <a:extLst>
              <a:ext uri="{FF2B5EF4-FFF2-40B4-BE49-F238E27FC236}">
                <a16:creationId xmlns:a16="http://schemas.microsoft.com/office/drawing/2014/main" id="{B3E409E3-08CE-4F50-B2D0-F6B5CE3676CF}"/>
              </a:ext>
            </a:extLst>
          </p:cNvPr>
          <p:cNvSpPr txBox="1"/>
          <p:nvPr/>
        </p:nvSpPr>
        <p:spPr>
          <a:xfrm>
            <a:off x="3499186" y="4632461"/>
            <a:ext cx="1675676" cy="369332"/>
          </a:xfrm>
          <a:prstGeom prst="rect">
            <a:avLst/>
          </a:prstGeom>
          <a:noFill/>
        </p:spPr>
        <p:txBody>
          <a:bodyPr wrap="square" rtlCol="0">
            <a:spAutoFit/>
          </a:bodyPr>
          <a:lstStyle/>
          <a:p>
            <a:r>
              <a:rPr lang="zh-CN" altLang="en-US" b="1" dirty="0">
                <a:solidFill>
                  <a:srgbClr val="FF0000"/>
                </a:solidFill>
                <a:latin typeface="宋体" panose="02010600030101010101" pitchFamily="2" charset="-122"/>
                <a:ea typeface="宋体" panose="02010600030101010101" pitchFamily="2" charset="-122"/>
              </a:rPr>
              <a:t>③</a:t>
            </a:r>
            <a:r>
              <a:rPr lang="zh-CN" altLang="en-US" b="1" dirty="0">
                <a:solidFill>
                  <a:srgbClr val="FF0000"/>
                </a:solidFill>
              </a:rPr>
              <a:t>规则利用</a:t>
            </a:r>
          </a:p>
        </p:txBody>
      </p:sp>
      <p:sp>
        <p:nvSpPr>
          <p:cNvPr id="50" name="文本框 49">
            <a:extLst>
              <a:ext uri="{FF2B5EF4-FFF2-40B4-BE49-F238E27FC236}">
                <a16:creationId xmlns:a16="http://schemas.microsoft.com/office/drawing/2014/main" id="{BB076395-B618-4970-A7DD-0F171F2217BE}"/>
              </a:ext>
            </a:extLst>
          </p:cNvPr>
          <p:cNvSpPr txBox="1"/>
          <p:nvPr/>
        </p:nvSpPr>
        <p:spPr>
          <a:xfrm rot="2242471">
            <a:off x="1534292" y="4737962"/>
            <a:ext cx="1394950" cy="369332"/>
          </a:xfrm>
          <a:prstGeom prst="rect">
            <a:avLst/>
          </a:prstGeom>
          <a:noFill/>
        </p:spPr>
        <p:txBody>
          <a:bodyPr wrap="square" rtlCol="0">
            <a:spAutoFit/>
          </a:bodyPr>
          <a:lstStyle/>
          <a:p>
            <a:r>
              <a:rPr lang="zh-CN" altLang="en-US" b="1" dirty="0">
                <a:solidFill>
                  <a:schemeClr val="accent6">
                    <a:lumMod val="75000"/>
                  </a:schemeClr>
                </a:solidFill>
              </a:rPr>
              <a:t>补充和更新</a:t>
            </a:r>
          </a:p>
        </p:txBody>
      </p:sp>
      <p:cxnSp>
        <p:nvCxnSpPr>
          <p:cNvPr id="51" name="直接箭头连接符 50">
            <a:extLst>
              <a:ext uri="{FF2B5EF4-FFF2-40B4-BE49-F238E27FC236}">
                <a16:creationId xmlns:a16="http://schemas.microsoft.com/office/drawing/2014/main" id="{6CD1B6D0-BAF1-4A8E-893E-D3004F0DAC17}"/>
              </a:ext>
            </a:extLst>
          </p:cNvPr>
          <p:cNvCxnSpPr>
            <a:cxnSpLocks/>
            <a:endCxn id="38" idx="1"/>
          </p:cNvCxnSpPr>
          <p:nvPr/>
        </p:nvCxnSpPr>
        <p:spPr>
          <a:xfrm>
            <a:off x="2635135" y="3101245"/>
            <a:ext cx="50794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53" name="直接箭头连接符 52">
            <a:extLst>
              <a:ext uri="{FF2B5EF4-FFF2-40B4-BE49-F238E27FC236}">
                <a16:creationId xmlns:a16="http://schemas.microsoft.com/office/drawing/2014/main" id="{DBFFF0FA-B14D-4B28-9E5B-22710AB8AEDB}"/>
              </a:ext>
            </a:extLst>
          </p:cNvPr>
          <p:cNvCxnSpPr>
            <a:cxnSpLocks/>
          </p:cNvCxnSpPr>
          <p:nvPr/>
        </p:nvCxnSpPr>
        <p:spPr>
          <a:xfrm flipH="1">
            <a:off x="5481942" y="5480069"/>
            <a:ext cx="661664" cy="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54" name="流程图: 接点 53">
            <a:extLst>
              <a:ext uri="{FF2B5EF4-FFF2-40B4-BE49-F238E27FC236}">
                <a16:creationId xmlns:a16="http://schemas.microsoft.com/office/drawing/2014/main" id="{46CBCC49-DF9B-4694-AE07-1D099F6D6E56}"/>
              </a:ext>
            </a:extLst>
          </p:cNvPr>
          <p:cNvSpPr/>
          <p:nvPr/>
        </p:nvSpPr>
        <p:spPr>
          <a:xfrm>
            <a:off x="6466290" y="2759030"/>
            <a:ext cx="128835" cy="140337"/>
          </a:xfrm>
          <a:prstGeom prst="flowChartConnector">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流程图: 接点 54">
            <a:extLst>
              <a:ext uri="{FF2B5EF4-FFF2-40B4-BE49-F238E27FC236}">
                <a16:creationId xmlns:a16="http://schemas.microsoft.com/office/drawing/2014/main" id="{781009AC-1347-4A9B-93BA-31F2639F278D}"/>
              </a:ext>
            </a:extLst>
          </p:cNvPr>
          <p:cNvSpPr/>
          <p:nvPr/>
        </p:nvSpPr>
        <p:spPr>
          <a:xfrm>
            <a:off x="6654897" y="2713682"/>
            <a:ext cx="128835" cy="140337"/>
          </a:xfrm>
          <a:prstGeom prst="flowChart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流程图: 接点 55">
            <a:extLst>
              <a:ext uri="{FF2B5EF4-FFF2-40B4-BE49-F238E27FC236}">
                <a16:creationId xmlns:a16="http://schemas.microsoft.com/office/drawing/2014/main" id="{157F2870-A58B-413A-8106-CE4F0A34ECB3}"/>
              </a:ext>
            </a:extLst>
          </p:cNvPr>
          <p:cNvSpPr/>
          <p:nvPr/>
        </p:nvSpPr>
        <p:spPr>
          <a:xfrm>
            <a:off x="6582889" y="2866082"/>
            <a:ext cx="128835" cy="140337"/>
          </a:xfrm>
          <a:prstGeom prst="flowChartConnector">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流程图: 接点 56">
            <a:extLst>
              <a:ext uri="{FF2B5EF4-FFF2-40B4-BE49-F238E27FC236}">
                <a16:creationId xmlns:a16="http://schemas.microsoft.com/office/drawing/2014/main" id="{7D1CE11C-6287-498C-9139-873FE47699E9}"/>
              </a:ext>
            </a:extLst>
          </p:cNvPr>
          <p:cNvSpPr/>
          <p:nvPr/>
        </p:nvSpPr>
        <p:spPr>
          <a:xfrm>
            <a:off x="6742086" y="2861377"/>
            <a:ext cx="128835" cy="140337"/>
          </a:xfrm>
          <a:prstGeom prst="flowChartConnector">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流程图: 接点 57">
            <a:extLst>
              <a:ext uri="{FF2B5EF4-FFF2-40B4-BE49-F238E27FC236}">
                <a16:creationId xmlns:a16="http://schemas.microsoft.com/office/drawing/2014/main" id="{4A479256-0F4B-498F-9F6F-EC7BE4A54159}"/>
              </a:ext>
            </a:extLst>
          </p:cNvPr>
          <p:cNvSpPr/>
          <p:nvPr/>
        </p:nvSpPr>
        <p:spPr>
          <a:xfrm>
            <a:off x="6870921" y="2713682"/>
            <a:ext cx="128835" cy="140337"/>
          </a:xfrm>
          <a:prstGeom prst="flowChartConnector">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箭头: 下 58">
            <a:extLst>
              <a:ext uri="{FF2B5EF4-FFF2-40B4-BE49-F238E27FC236}">
                <a16:creationId xmlns:a16="http://schemas.microsoft.com/office/drawing/2014/main" id="{D2BA3905-8457-4794-A236-D64F82179899}"/>
              </a:ext>
            </a:extLst>
          </p:cNvPr>
          <p:cNvSpPr/>
          <p:nvPr/>
        </p:nvSpPr>
        <p:spPr>
          <a:xfrm>
            <a:off x="6559324" y="3167975"/>
            <a:ext cx="311597" cy="261605"/>
          </a:xfrm>
          <a:prstGeom prst="downArrow">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接点 59">
            <a:extLst>
              <a:ext uri="{FF2B5EF4-FFF2-40B4-BE49-F238E27FC236}">
                <a16:creationId xmlns:a16="http://schemas.microsoft.com/office/drawing/2014/main" id="{9288FA84-83F8-4BC6-9EF1-5C6F11AFC32B}"/>
              </a:ext>
            </a:extLst>
          </p:cNvPr>
          <p:cNvSpPr/>
          <p:nvPr/>
        </p:nvSpPr>
        <p:spPr>
          <a:xfrm>
            <a:off x="6555072" y="3433762"/>
            <a:ext cx="128835" cy="140337"/>
          </a:xfrm>
          <a:prstGeom prst="flowChartConnector">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流程图: 接点 60">
            <a:extLst>
              <a:ext uri="{FF2B5EF4-FFF2-40B4-BE49-F238E27FC236}">
                <a16:creationId xmlns:a16="http://schemas.microsoft.com/office/drawing/2014/main" id="{49F91239-AA7C-4737-8F87-817F73C59693}"/>
              </a:ext>
            </a:extLst>
          </p:cNvPr>
          <p:cNvSpPr/>
          <p:nvPr/>
        </p:nvSpPr>
        <p:spPr>
          <a:xfrm>
            <a:off x="6771096" y="3433762"/>
            <a:ext cx="128835" cy="140337"/>
          </a:xfrm>
          <a:prstGeom prst="flowChartConnector">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流程图: 接点 61">
            <a:extLst>
              <a:ext uri="{FF2B5EF4-FFF2-40B4-BE49-F238E27FC236}">
                <a16:creationId xmlns:a16="http://schemas.microsoft.com/office/drawing/2014/main" id="{1675CDDC-418D-4548-8FEE-88501862F0C7}"/>
              </a:ext>
            </a:extLst>
          </p:cNvPr>
          <p:cNvSpPr/>
          <p:nvPr/>
        </p:nvSpPr>
        <p:spPr>
          <a:xfrm>
            <a:off x="6670078" y="3577778"/>
            <a:ext cx="128835" cy="140337"/>
          </a:xfrm>
          <a:prstGeom prst="flowChart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椭圆 62">
            <a:extLst>
              <a:ext uri="{FF2B5EF4-FFF2-40B4-BE49-F238E27FC236}">
                <a16:creationId xmlns:a16="http://schemas.microsoft.com/office/drawing/2014/main" id="{34F24036-7263-4506-BD6E-E411ACC68269}"/>
              </a:ext>
            </a:extLst>
          </p:cNvPr>
          <p:cNvSpPr/>
          <p:nvPr/>
        </p:nvSpPr>
        <p:spPr>
          <a:xfrm>
            <a:off x="6366865" y="3405522"/>
            <a:ext cx="712090" cy="383518"/>
          </a:xfrm>
          <a:prstGeom prst="ellipse">
            <a:avLst/>
          </a:prstGeom>
          <a:no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立方体 63">
            <a:extLst>
              <a:ext uri="{FF2B5EF4-FFF2-40B4-BE49-F238E27FC236}">
                <a16:creationId xmlns:a16="http://schemas.microsoft.com/office/drawing/2014/main" id="{03F94840-0F68-4550-8E4F-0A397623EFE2}"/>
              </a:ext>
            </a:extLst>
          </p:cNvPr>
          <p:cNvSpPr/>
          <p:nvPr/>
        </p:nvSpPr>
        <p:spPr>
          <a:xfrm rot="1118331">
            <a:off x="6466290" y="5387241"/>
            <a:ext cx="270361" cy="241141"/>
          </a:xfrm>
          <a:prstGeom prst="cub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立方体 64">
            <a:extLst>
              <a:ext uri="{FF2B5EF4-FFF2-40B4-BE49-F238E27FC236}">
                <a16:creationId xmlns:a16="http://schemas.microsoft.com/office/drawing/2014/main" id="{D1D50F98-E703-4BA0-A0BB-125B486A9DEB}"/>
              </a:ext>
            </a:extLst>
          </p:cNvPr>
          <p:cNvSpPr/>
          <p:nvPr/>
        </p:nvSpPr>
        <p:spPr>
          <a:xfrm rot="1952237">
            <a:off x="6860187" y="5360221"/>
            <a:ext cx="270361" cy="270245"/>
          </a:xfrm>
          <a:prstGeom prst="cub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立方体 65">
            <a:extLst>
              <a:ext uri="{FF2B5EF4-FFF2-40B4-BE49-F238E27FC236}">
                <a16:creationId xmlns:a16="http://schemas.microsoft.com/office/drawing/2014/main" id="{28BF7CE8-5A2A-4925-9CBC-FBF2D50EF9C1}"/>
              </a:ext>
            </a:extLst>
          </p:cNvPr>
          <p:cNvSpPr/>
          <p:nvPr/>
        </p:nvSpPr>
        <p:spPr>
          <a:xfrm rot="1377236">
            <a:off x="6459945" y="5721614"/>
            <a:ext cx="251780" cy="241141"/>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立方体 66">
            <a:extLst>
              <a:ext uri="{FF2B5EF4-FFF2-40B4-BE49-F238E27FC236}">
                <a16:creationId xmlns:a16="http://schemas.microsoft.com/office/drawing/2014/main" id="{27E9F424-F998-4638-ABE5-634A34A84E08}"/>
              </a:ext>
            </a:extLst>
          </p:cNvPr>
          <p:cNvSpPr/>
          <p:nvPr/>
        </p:nvSpPr>
        <p:spPr>
          <a:xfrm rot="2062650">
            <a:off x="6881432" y="5710851"/>
            <a:ext cx="270361" cy="241141"/>
          </a:xfrm>
          <a:prstGeom prst="cub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圆: 空心 67">
            <a:extLst>
              <a:ext uri="{FF2B5EF4-FFF2-40B4-BE49-F238E27FC236}">
                <a16:creationId xmlns:a16="http://schemas.microsoft.com/office/drawing/2014/main" id="{E82CACCE-1F5F-4E4C-B58C-C1D5D0309C2C}"/>
              </a:ext>
            </a:extLst>
          </p:cNvPr>
          <p:cNvSpPr/>
          <p:nvPr/>
        </p:nvSpPr>
        <p:spPr>
          <a:xfrm>
            <a:off x="7333585" y="5398983"/>
            <a:ext cx="270361" cy="283298"/>
          </a:xfrm>
          <a:prstGeom prst="donu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圆: 空心 68">
            <a:extLst>
              <a:ext uri="{FF2B5EF4-FFF2-40B4-BE49-F238E27FC236}">
                <a16:creationId xmlns:a16="http://schemas.microsoft.com/office/drawing/2014/main" id="{FB334196-0C31-4218-B88D-AC785AE39EE6}"/>
              </a:ext>
            </a:extLst>
          </p:cNvPr>
          <p:cNvSpPr/>
          <p:nvPr/>
        </p:nvSpPr>
        <p:spPr>
          <a:xfrm>
            <a:off x="6695668" y="6059398"/>
            <a:ext cx="270361" cy="283298"/>
          </a:xfrm>
          <a:prstGeom prst="donu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 name="流程图: 磁盘 69">
            <a:extLst>
              <a:ext uri="{FF2B5EF4-FFF2-40B4-BE49-F238E27FC236}">
                <a16:creationId xmlns:a16="http://schemas.microsoft.com/office/drawing/2014/main" id="{1CF18F3B-3676-4FBC-B0E1-8138A64D1806}"/>
              </a:ext>
            </a:extLst>
          </p:cNvPr>
          <p:cNvSpPr/>
          <p:nvPr/>
        </p:nvSpPr>
        <p:spPr>
          <a:xfrm rot="1095934">
            <a:off x="7410312" y="5757460"/>
            <a:ext cx="270361" cy="213803"/>
          </a:xfrm>
          <a:prstGeom prst="flowChartMagneticDisk">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流程图: 磁盘 70">
            <a:extLst>
              <a:ext uri="{FF2B5EF4-FFF2-40B4-BE49-F238E27FC236}">
                <a16:creationId xmlns:a16="http://schemas.microsoft.com/office/drawing/2014/main" id="{71ACCE2C-EFD3-4DC3-80B6-1CDBF0AE8349}"/>
              </a:ext>
            </a:extLst>
          </p:cNvPr>
          <p:cNvSpPr/>
          <p:nvPr/>
        </p:nvSpPr>
        <p:spPr>
          <a:xfrm rot="1352184">
            <a:off x="7139951" y="6023272"/>
            <a:ext cx="270361" cy="213803"/>
          </a:xfrm>
          <a:prstGeom prst="flowChartMagneticDisk">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 name="文本框 71">
            <a:extLst>
              <a:ext uri="{FF2B5EF4-FFF2-40B4-BE49-F238E27FC236}">
                <a16:creationId xmlns:a16="http://schemas.microsoft.com/office/drawing/2014/main" id="{98EAD07F-7EBA-4380-845A-8A6339EB08DE}"/>
              </a:ext>
            </a:extLst>
          </p:cNvPr>
          <p:cNvSpPr txBox="1"/>
          <p:nvPr/>
        </p:nvSpPr>
        <p:spPr>
          <a:xfrm>
            <a:off x="7427715" y="5919115"/>
            <a:ext cx="473243" cy="369332"/>
          </a:xfrm>
          <a:prstGeom prst="rect">
            <a:avLst/>
          </a:prstGeom>
          <a:noFill/>
        </p:spPr>
        <p:txBody>
          <a:bodyPr wrap="square" rtlCol="0">
            <a:spAutoFit/>
          </a:bodyPr>
          <a:lstStyle/>
          <a:p>
            <a:r>
              <a:rPr lang="en-US" altLang="zh-CN" dirty="0"/>
              <a:t>…</a:t>
            </a:r>
            <a:endParaRPr lang="zh-CN" altLang="en-US" dirty="0"/>
          </a:p>
        </p:txBody>
      </p:sp>
      <p:sp>
        <p:nvSpPr>
          <p:cNvPr id="73" name="箭头: 左 72">
            <a:extLst>
              <a:ext uri="{FF2B5EF4-FFF2-40B4-BE49-F238E27FC236}">
                <a16:creationId xmlns:a16="http://schemas.microsoft.com/office/drawing/2014/main" id="{7E643670-3F7B-42F0-9E02-2E2E4084B587}"/>
              </a:ext>
            </a:extLst>
          </p:cNvPr>
          <p:cNvSpPr/>
          <p:nvPr/>
        </p:nvSpPr>
        <p:spPr>
          <a:xfrm>
            <a:off x="6798913" y="4102492"/>
            <a:ext cx="1183828" cy="488879"/>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A0774111-659A-4763-8DD3-6F29F14CF3B6}"/>
              </a:ext>
            </a:extLst>
          </p:cNvPr>
          <p:cNvPicPr>
            <a:picLocks noChangeAspect="1"/>
          </p:cNvPicPr>
          <p:nvPr/>
        </p:nvPicPr>
        <p:blipFill>
          <a:blip r:embed="rId7"/>
          <a:stretch>
            <a:fillRect/>
          </a:stretch>
        </p:blipFill>
        <p:spPr>
          <a:xfrm>
            <a:off x="8040394" y="4029230"/>
            <a:ext cx="633865" cy="664969"/>
          </a:xfrm>
          <a:prstGeom prst="rect">
            <a:avLst/>
          </a:prstGeom>
        </p:spPr>
      </p:pic>
      <p:pic>
        <p:nvPicPr>
          <p:cNvPr id="75" name="图片 74">
            <a:extLst>
              <a:ext uri="{FF2B5EF4-FFF2-40B4-BE49-F238E27FC236}">
                <a16:creationId xmlns:a16="http://schemas.microsoft.com/office/drawing/2014/main" id="{3C800C4B-360C-4F63-80DA-2219436F5A72}"/>
              </a:ext>
            </a:extLst>
          </p:cNvPr>
          <p:cNvPicPr>
            <a:picLocks noChangeAspect="1"/>
          </p:cNvPicPr>
          <p:nvPr/>
        </p:nvPicPr>
        <p:blipFill>
          <a:blip r:embed="rId7"/>
          <a:stretch>
            <a:fillRect/>
          </a:stretch>
        </p:blipFill>
        <p:spPr>
          <a:xfrm>
            <a:off x="8496066" y="4031791"/>
            <a:ext cx="633865" cy="664969"/>
          </a:xfrm>
          <a:prstGeom prst="rect">
            <a:avLst/>
          </a:prstGeom>
        </p:spPr>
      </p:pic>
      <p:sp>
        <p:nvSpPr>
          <p:cNvPr id="76" name="文本框 75">
            <a:extLst>
              <a:ext uri="{FF2B5EF4-FFF2-40B4-BE49-F238E27FC236}">
                <a16:creationId xmlns:a16="http://schemas.microsoft.com/office/drawing/2014/main" id="{40CC4596-A6D5-4131-BFC8-B82E343729F1}"/>
              </a:ext>
            </a:extLst>
          </p:cNvPr>
          <p:cNvSpPr txBox="1"/>
          <p:nvPr/>
        </p:nvSpPr>
        <p:spPr>
          <a:xfrm>
            <a:off x="8154117" y="4673196"/>
            <a:ext cx="939776" cy="523220"/>
          </a:xfrm>
          <a:prstGeom prst="rect">
            <a:avLst/>
          </a:prstGeom>
          <a:noFill/>
        </p:spPr>
        <p:txBody>
          <a:bodyPr wrap="square" rtlCol="0">
            <a:spAutoFit/>
          </a:bodyPr>
          <a:lstStyle/>
          <a:p>
            <a:pPr algn="ctr"/>
            <a:r>
              <a:rPr lang="zh-CN" altLang="en-US" sz="1400" dirty="0"/>
              <a:t>材料领域专家</a:t>
            </a:r>
          </a:p>
        </p:txBody>
      </p:sp>
      <p:sp>
        <p:nvSpPr>
          <p:cNvPr id="77" name="文本框 76">
            <a:extLst>
              <a:ext uri="{FF2B5EF4-FFF2-40B4-BE49-F238E27FC236}">
                <a16:creationId xmlns:a16="http://schemas.microsoft.com/office/drawing/2014/main" id="{A89A4169-7F41-4FF1-AE0E-0FE61A7EC4DD}"/>
              </a:ext>
            </a:extLst>
          </p:cNvPr>
          <p:cNvSpPr txBox="1"/>
          <p:nvPr/>
        </p:nvSpPr>
        <p:spPr>
          <a:xfrm rot="10800000" flipH="1" flipV="1">
            <a:off x="6935338" y="4190033"/>
            <a:ext cx="1320311" cy="307777"/>
          </a:xfrm>
          <a:prstGeom prst="rect">
            <a:avLst/>
          </a:prstGeom>
          <a:noFill/>
        </p:spPr>
        <p:txBody>
          <a:bodyPr wrap="square" rtlCol="0">
            <a:spAutoFit/>
          </a:bodyPr>
          <a:lstStyle/>
          <a:p>
            <a:r>
              <a:rPr lang="zh-CN" altLang="en-US" sz="1400" b="1" dirty="0">
                <a:solidFill>
                  <a:schemeClr val="accent6">
                    <a:lumMod val="75000"/>
                  </a:schemeClr>
                </a:solidFill>
              </a:rPr>
              <a:t>验证和更新</a:t>
            </a:r>
          </a:p>
        </p:txBody>
      </p:sp>
      <p:pic>
        <p:nvPicPr>
          <p:cNvPr id="78" name="图片 77">
            <a:extLst>
              <a:ext uri="{FF2B5EF4-FFF2-40B4-BE49-F238E27FC236}">
                <a16:creationId xmlns:a16="http://schemas.microsoft.com/office/drawing/2014/main" id="{2B1C624B-D5AF-47AD-AB95-0CB419B8CFB2}"/>
              </a:ext>
            </a:extLst>
          </p:cNvPr>
          <p:cNvPicPr>
            <a:picLocks noChangeAspect="1"/>
          </p:cNvPicPr>
          <p:nvPr/>
        </p:nvPicPr>
        <p:blipFill>
          <a:blip r:embed="rId8"/>
          <a:stretch>
            <a:fillRect/>
          </a:stretch>
        </p:blipFill>
        <p:spPr>
          <a:xfrm>
            <a:off x="4150868" y="4979491"/>
            <a:ext cx="828099" cy="787412"/>
          </a:xfrm>
          <a:prstGeom prst="rect">
            <a:avLst/>
          </a:prstGeom>
        </p:spPr>
      </p:pic>
      <p:sp>
        <p:nvSpPr>
          <p:cNvPr id="79" name="文本框 78">
            <a:extLst>
              <a:ext uri="{FF2B5EF4-FFF2-40B4-BE49-F238E27FC236}">
                <a16:creationId xmlns:a16="http://schemas.microsoft.com/office/drawing/2014/main" id="{BF72BA06-B30C-4FBB-A836-D40346EA2CCB}"/>
              </a:ext>
            </a:extLst>
          </p:cNvPr>
          <p:cNvSpPr txBox="1"/>
          <p:nvPr/>
        </p:nvSpPr>
        <p:spPr>
          <a:xfrm>
            <a:off x="4168151" y="5763187"/>
            <a:ext cx="953859" cy="523220"/>
          </a:xfrm>
          <a:prstGeom prst="rect">
            <a:avLst/>
          </a:prstGeom>
          <a:noFill/>
        </p:spPr>
        <p:txBody>
          <a:bodyPr wrap="square" rtlCol="0">
            <a:spAutoFit/>
          </a:bodyPr>
          <a:lstStyle/>
          <a:p>
            <a:r>
              <a:rPr lang="zh-CN" altLang="en-US" sz="1400" dirty="0"/>
              <a:t>高温合金结构设计</a:t>
            </a:r>
          </a:p>
        </p:txBody>
      </p:sp>
      <p:pic>
        <p:nvPicPr>
          <p:cNvPr id="80" name="图片 79">
            <a:extLst>
              <a:ext uri="{FF2B5EF4-FFF2-40B4-BE49-F238E27FC236}">
                <a16:creationId xmlns:a16="http://schemas.microsoft.com/office/drawing/2014/main" id="{8FEB1440-03F2-41BA-9866-A4D4FCB50BF3}"/>
              </a:ext>
            </a:extLst>
          </p:cNvPr>
          <p:cNvPicPr>
            <a:picLocks noChangeAspect="1"/>
          </p:cNvPicPr>
          <p:nvPr/>
        </p:nvPicPr>
        <p:blipFill>
          <a:blip r:embed="rId9"/>
          <a:stretch>
            <a:fillRect/>
          </a:stretch>
        </p:blipFill>
        <p:spPr>
          <a:xfrm>
            <a:off x="3227080" y="4996475"/>
            <a:ext cx="923788" cy="813551"/>
          </a:xfrm>
          <a:prstGeom prst="rect">
            <a:avLst/>
          </a:prstGeom>
        </p:spPr>
      </p:pic>
      <p:sp>
        <p:nvSpPr>
          <p:cNvPr id="81" name="文本框 80">
            <a:extLst>
              <a:ext uri="{FF2B5EF4-FFF2-40B4-BE49-F238E27FC236}">
                <a16:creationId xmlns:a16="http://schemas.microsoft.com/office/drawing/2014/main" id="{7D6E8B80-EF1D-4CD8-AB60-86F4A5CB0D06}"/>
              </a:ext>
            </a:extLst>
          </p:cNvPr>
          <p:cNvSpPr txBox="1"/>
          <p:nvPr/>
        </p:nvSpPr>
        <p:spPr>
          <a:xfrm>
            <a:off x="3254218" y="5763187"/>
            <a:ext cx="953859" cy="523220"/>
          </a:xfrm>
          <a:prstGeom prst="rect">
            <a:avLst/>
          </a:prstGeom>
          <a:noFill/>
        </p:spPr>
        <p:txBody>
          <a:bodyPr wrap="square" rtlCol="0">
            <a:spAutoFit/>
          </a:bodyPr>
          <a:lstStyle/>
          <a:p>
            <a:r>
              <a:rPr lang="zh-CN" altLang="en-US" sz="1400" dirty="0"/>
              <a:t>高温合金实验指导</a:t>
            </a:r>
          </a:p>
        </p:txBody>
      </p:sp>
      <p:sp>
        <p:nvSpPr>
          <p:cNvPr id="85" name="形状 84">
            <a:extLst>
              <a:ext uri="{FF2B5EF4-FFF2-40B4-BE49-F238E27FC236}">
                <a16:creationId xmlns:a16="http://schemas.microsoft.com/office/drawing/2014/main" id="{5558C83A-684F-4002-86B7-3150881D5BA9}"/>
              </a:ext>
            </a:extLst>
          </p:cNvPr>
          <p:cNvSpPr/>
          <p:nvPr/>
        </p:nvSpPr>
        <p:spPr>
          <a:xfrm>
            <a:off x="6254736" y="2616660"/>
            <a:ext cx="918972" cy="540607"/>
          </a:xfrm>
          <a:prstGeom prst="funnel">
            <a:avLst/>
          </a:prstGeom>
          <a:solidFill>
            <a:schemeClr val="lt1">
              <a:alpha val="50000"/>
            </a:schemeClr>
          </a:solidFill>
          <a:ln>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sp>
      <p:sp>
        <p:nvSpPr>
          <p:cNvPr id="82" name="文本框 81">
            <a:extLst>
              <a:ext uri="{FF2B5EF4-FFF2-40B4-BE49-F238E27FC236}">
                <a16:creationId xmlns:a16="http://schemas.microsoft.com/office/drawing/2014/main" id="{B52BC01E-D3F8-4AA1-98D0-57ECBBF15F53}"/>
              </a:ext>
            </a:extLst>
          </p:cNvPr>
          <p:cNvSpPr txBox="1"/>
          <p:nvPr/>
        </p:nvSpPr>
        <p:spPr>
          <a:xfrm>
            <a:off x="4978967" y="5196416"/>
            <a:ext cx="466937" cy="369332"/>
          </a:xfrm>
          <a:prstGeom prst="rect">
            <a:avLst/>
          </a:prstGeom>
          <a:noFill/>
        </p:spPr>
        <p:txBody>
          <a:bodyPr wrap="square" rtlCol="0">
            <a:spAutoFit/>
          </a:bodyPr>
          <a:lstStyle/>
          <a:p>
            <a:pPr algn="ctr"/>
            <a:r>
              <a:rPr lang="en-US" altLang="zh-CN" dirty="0"/>
              <a:t>…</a:t>
            </a:r>
            <a:endParaRPr lang="zh-CN" altLang="en-US" dirty="0"/>
          </a:p>
        </p:txBody>
      </p:sp>
      <p:sp>
        <p:nvSpPr>
          <p:cNvPr id="83" name="文本框 82">
            <a:extLst>
              <a:ext uri="{FF2B5EF4-FFF2-40B4-BE49-F238E27FC236}">
                <a16:creationId xmlns:a16="http://schemas.microsoft.com/office/drawing/2014/main" id="{870E42C2-BA38-4DC3-8C09-9228DDD4C171}"/>
              </a:ext>
            </a:extLst>
          </p:cNvPr>
          <p:cNvSpPr txBox="1"/>
          <p:nvPr/>
        </p:nvSpPr>
        <p:spPr>
          <a:xfrm>
            <a:off x="4970519" y="5771526"/>
            <a:ext cx="466937" cy="369332"/>
          </a:xfrm>
          <a:prstGeom prst="rect">
            <a:avLst/>
          </a:prstGeom>
          <a:noFill/>
        </p:spPr>
        <p:txBody>
          <a:bodyPr wrap="square" rtlCol="0">
            <a:spAutoFit/>
          </a:bodyPr>
          <a:lstStyle/>
          <a:p>
            <a:pPr algn="ctr"/>
            <a:r>
              <a:rPr lang="en-US" altLang="zh-CN" dirty="0"/>
              <a:t>…</a:t>
            </a:r>
            <a:endParaRPr lang="zh-CN" altLang="en-US" dirty="0"/>
          </a:p>
        </p:txBody>
      </p:sp>
      <p:cxnSp>
        <p:nvCxnSpPr>
          <p:cNvPr id="84" name="直接箭头连接符 83">
            <a:extLst>
              <a:ext uri="{FF2B5EF4-FFF2-40B4-BE49-F238E27FC236}">
                <a16:creationId xmlns:a16="http://schemas.microsoft.com/office/drawing/2014/main" id="{9D5A3A79-D0B4-4243-9120-01FFA0EBDA9A}"/>
              </a:ext>
            </a:extLst>
          </p:cNvPr>
          <p:cNvCxnSpPr>
            <a:cxnSpLocks/>
          </p:cNvCxnSpPr>
          <p:nvPr/>
        </p:nvCxnSpPr>
        <p:spPr>
          <a:xfrm>
            <a:off x="6705453" y="3802328"/>
            <a:ext cx="0" cy="91437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86" name="连接符: 曲线 85">
            <a:extLst>
              <a:ext uri="{FF2B5EF4-FFF2-40B4-BE49-F238E27FC236}">
                <a16:creationId xmlns:a16="http://schemas.microsoft.com/office/drawing/2014/main" id="{6D114ED4-120D-4DF9-BB87-A9EFED3EA865}"/>
              </a:ext>
            </a:extLst>
          </p:cNvPr>
          <p:cNvCxnSpPr>
            <a:cxnSpLocks/>
            <a:stCxn id="27" idx="1"/>
            <a:endCxn id="43" idx="2"/>
          </p:cNvCxnSpPr>
          <p:nvPr/>
        </p:nvCxnSpPr>
        <p:spPr>
          <a:xfrm rot="10800000">
            <a:off x="1375264" y="4038818"/>
            <a:ext cx="1784698" cy="1446120"/>
          </a:xfrm>
          <a:prstGeom prst="curvedConnector2">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4" name="文本框 3">
            <a:extLst>
              <a:ext uri="{FF2B5EF4-FFF2-40B4-BE49-F238E27FC236}">
                <a16:creationId xmlns:a16="http://schemas.microsoft.com/office/drawing/2014/main" id="{F2201780-AB5F-4CB0-9413-4B61338FBE59}"/>
              </a:ext>
            </a:extLst>
          </p:cNvPr>
          <p:cNvSpPr txBox="1"/>
          <p:nvPr/>
        </p:nvSpPr>
        <p:spPr>
          <a:xfrm>
            <a:off x="312459" y="849864"/>
            <a:ext cx="8550788" cy="1200329"/>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针对王院士</a:t>
            </a:r>
            <a:r>
              <a:rPr lang="en-US" altLang="zh-CN" dirty="0">
                <a:latin typeface="等线" panose="02010600030101010101" pitchFamily="2" charset="-122"/>
                <a:ea typeface="等线" panose="02010600030101010101" pitchFamily="2" charset="-122"/>
              </a:rPr>
              <a:t>49</a:t>
            </a:r>
            <a:r>
              <a:rPr lang="zh-CN" altLang="en-US" dirty="0">
                <a:latin typeface="等线" panose="02010600030101010101" pitchFamily="2" charset="-122"/>
                <a:ea typeface="等线" panose="02010600030101010101" pitchFamily="2" charset="-122"/>
              </a:rPr>
              <a:t>篇文献和</a:t>
            </a:r>
            <a:r>
              <a:rPr lang="en-US" altLang="zh-CN" dirty="0">
                <a:latin typeface="等线" panose="02010600030101010101" pitchFamily="2" charset="-122"/>
                <a:ea typeface="等线" panose="02010600030101010101" pitchFamily="2" charset="-122"/>
              </a:rPr>
              <a:t>1256</a:t>
            </a:r>
            <a:r>
              <a:rPr lang="zh-CN" altLang="en-US" dirty="0">
                <a:latin typeface="等线" panose="02010600030101010101" pitchFamily="2" charset="-122"/>
                <a:ea typeface="等线" panose="02010600030101010101" pitchFamily="2" charset="-122"/>
              </a:rPr>
              <a:t>篇金属会议文献，对其中的文本、图片和表格数据，利用规则提取技术（机器学习、深度学习等），提取实用的规则，接着采用规则约简技术，去除不一致、冗余和矛盾规则，保证规则的一致性、完整性和可靠性，最终形成含有丰富信息源的规则库以供领域专家使用。</a:t>
            </a:r>
          </a:p>
        </p:txBody>
      </p:sp>
      <p:cxnSp>
        <p:nvCxnSpPr>
          <p:cNvPr id="87" name="直接箭头连接符 86">
            <a:extLst>
              <a:ext uri="{FF2B5EF4-FFF2-40B4-BE49-F238E27FC236}">
                <a16:creationId xmlns:a16="http://schemas.microsoft.com/office/drawing/2014/main" id="{94818B7B-9226-482C-8190-5AD482386E24}"/>
              </a:ext>
            </a:extLst>
          </p:cNvPr>
          <p:cNvCxnSpPr>
            <a:cxnSpLocks/>
          </p:cNvCxnSpPr>
          <p:nvPr/>
        </p:nvCxnSpPr>
        <p:spPr>
          <a:xfrm flipH="1" flipV="1">
            <a:off x="1083025" y="4609743"/>
            <a:ext cx="734825" cy="33142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89" name="流程图: 直接访问存储器 88">
            <a:extLst>
              <a:ext uri="{FF2B5EF4-FFF2-40B4-BE49-F238E27FC236}">
                <a16:creationId xmlns:a16="http://schemas.microsoft.com/office/drawing/2014/main" id="{F5B7B854-D52D-4416-B5B2-0BBB83E3217C}"/>
              </a:ext>
            </a:extLst>
          </p:cNvPr>
          <p:cNvSpPr/>
          <p:nvPr/>
        </p:nvSpPr>
        <p:spPr>
          <a:xfrm>
            <a:off x="275731" y="4352493"/>
            <a:ext cx="586485" cy="405104"/>
          </a:xfrm>
          <a:prstGeom prst="flowChartMagneticDrum">
            <a:avLst/>
          </a:prstGeom>
          <a:solidFill>
            <a:schemeClr val="bg1">
              <a:lumMod val="85000"/>
            </a:schemeClr>
          </a:solidFill>
          <a:ln>
            <a:solidFill>
              <a:schemeClr val="tx1">
                <a:lumMod val="50000"/>
                <a:lumOff val="50000"/>
              </a:schemeClr>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1" name="流程图: 直接访问存储器 150">
            <a:extLst>
              <a:ext uri="{FF2B5EF4-FFF2-40B4-BE49-F238E27FC236}">
                <a16:creationId xmlns:a16="http://schemas.microsoft.com/office/drawing/2014/main" id="{0D70B898-5640-454E-8002-79FE9A88E679}"/>
              </a:ext>
            </a:extLst>
          </p:cNvPr>
          <p:cNvSpPr/>
          <p:nvPr/>
        </p:nvSpPr>
        <p:spPr>
          <a:xfrm>
            <a:off x="442842" y="4470644"/>
            <a:ext cx="586485" cy="405104"/>
          </a:xfrm>
          <a:prstGeom prst="flowChartMagneticDrum">
            <a:avLst/>
          </a:prstGeom>
          <a:solidFill>
            <a:schemeClr val="bg1">
              <a:lumMod val="85000"/>
            </a:schemeClr>
          </a:solidFill>
          <a:ln>
            <a:solidFill>
              <a:schemeClr val="tx1">
                <a:lumMod val="50000"/>
                <a:lumOff val="50000"/>
              </a:schemeClr>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2" name="流程图: 直接访问存储器 151">
            <a:extLst>
              <a:ext uri="{FF2B5EF4-FFF2-40B4-BE49-F238E27FC236}">
                <a16:creationId xmlns:a16="http://schemas.microsoft.com/office/drawing/2014/main" id="{DA985983-43D1-4F8F-AAB8-E9B166F28B95}"/>
              </a:ext>
            </a:extLst>
          </p:cNvPr>
          <p:cNvSpPr/>
          <p:nvPr/>
        </p:nvSpPr>
        <p:spPr>
          <a:xfrm>
            <a:off x="630837" y="4548158"/>
            <a:ext cx="586485" cy="405104"/>
          </a:xfrm>
          <a:prstGeom prst="flowChartMagneticDrum">
            <a:avLst/>
          </a:prstGeom>
          <a:solidFill>
            <a:schemeClr val="bg1">
              <a:lumMod val="85000"/>
            </a:schemeClr>
          </a:solidFill>
          <a:ln>
            <a:solidFill>
              <a:schemeClr val="tx1">
                <a:lumMod val="50000"/>
                <a:lumOff val="50000"/>
              </a:schemeClr>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8" name="直接箭头连接符 157">
            <a:extLst>
              <a:ext uri="{FF2B5EF4-FFF2-40B4-BE49-F238E27FC236}">
                <a16:creationId xmlns:a16="http://schemas.microsoft.com/office/drawing/2014/main" id="{A4D4F83C-1E35-4DDB-904B-410929395FCF}"/>
              </a:ext>
            </a:extLst>
          </p:cNvPr>
          <p:cNvCxnSpPr>
            <a:cxnSpLocks/>
          </p:cNvCxnSpPr>
          <p:nvPr/>
        </p:nvCxnSpPr>
        <p:spPr>
          <a:xfrm>
            <a:off x="5533915" y="3140968"/>
            <a:ext cx="50794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61" name="文本框 160">
            <a:extLst>
              <a:ext uri="{FF2B5EF4-FFF2-40B4-BE49-F238E27FC236}">
                <a16:creationId xmlns:a16="http://schemas.microsoft.com/office/drawing/2014/main" id="{B3F735AD-1D05-4377-8B6A-AA6F2612292F}"/>
              </a:ext>
            </a:extLst>
          </p:cNvPr>
          <p:cNvSpPr txBox="1"/>
          <p:nvPr/>
        </p:nvSpPr>
        <p:spPr>
          <a:xfrm>
            <a:off x="2905" y="4036863"/>
            <a:ext cx="1326215" cy="338554"/>
          </a:xfrm>
          <a:prstGeom prst="rect">
            <a:avLst/>
          </a:prstGeom>
          <a:noFill/>
        </p:spPr>
        <p:txBody>
          <a:bodyPr wrap="square" rtlCol="0">
            <a:spAutoFit/>
          </a:bodyPr>
          <a:lstStyle/>
          <a:p>
            <a:pPr algn="ctr"/>
            <a:r>
              <a:rPr lang="zh-CN" altLang="en-US" sz="1600" dirty="0"/>
              <a:t>生成数据</a:t>
            </a:r>
          </a:p>
        </p:txBody>
      </p:sp>
      <p:sp>
        <p:nvSpPr>
          <p:cNvPr id="162" name="文本框 161">
            <a:extLst>
              <a:ext uri="{FF2B5EF4-FFF2-40B4-BE49-F238E27FC236}">
                <a16:creationId xmlns:a16="http://schemas.microsoft.com/office/drawing/2014/main" id="{277F15EB-9E17-4B0D-8A91-9B4370692B79}"/>
              </a:ext>
            </a:extLst>
          </p:cNvPr>
          <p:cNvSpPr txBox="1"/>
          <p:nvPr/>
        </p:nvSpPr>
        <p:spPr>
          <a:xfrm>
            <a:off x="5994066" y="3075491"/>
            <a:ext cx="848915" cy="400110"/>
          </a:xfrm>
          <a:prstGeom prst="rect">
            <a:avLst/>
          </a:prstGeom>
          <a:noFill/>
        </p:spPr>
        <p:txBody>
          <a:bodyPr wrap="square" rtlCol="0">
            <a:spAutoFit/>
          </a:bodyPr>
          <a:lstStyle/>
          <a:p>
            <a:pPr algn="ctr"/>
            <a:r>
              <a:rPr lang="zh-CN" altLang="en-US" sz="1000" dirty="0">
                <a:solidFill>
                  <a:schemeClr val="accent6">
                    <a:lumMod val="50000"/>
                  </a:schemeClr>
                </a:solidFill>
              </a:rPr>
              <a:t>去除冗余和矛盾</a:t>
            </a:r>
          </a:p>
        </p:txBody>
      </p:sp>
    </p:spTree>
    <p:extLst>
      <p:ext uri="{BB962C8B-B14F-4D97-AF65-F5344CB8AC3E}">
        <p14:creationId xmlns:p14="http://schemas.microsoft.com/office/powerpoint/2010/main" val="861125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当前</a:t>
            </a:r>
            <a:r>
              <a:rPr sz="2800" dirty="0"/>
              <a:t>存在的问题</a:t>
            </a:r>
            <a:r>
              <a:rPr lang="zh-CN" altLang="en-US" sz="2800" dirty="0"/>
              <a:t>和对策</a:t>
            </a:r>
            <a:endParaRPr sz="2800" dirty="0"/>
          </a:p>
        </p:txBody>
      </p:sp>
      <p:graphicFrame>
        <p:nvGraphicFramePr>
          <p:cNvPr id="8" name="图示 7"/>
          <p:cNvGraphicFramePr/>
          <p:nvPr>
            <p:extLst>
              <p:ext uri="{D42A27DB-BD31-4B8C-83A1-F6EECF244321}">
                <p14:modId xmlns:p14="http://schemas.microsoft.com/office/powerpoint/2010/main" val="3335168488"/>
              </p:ext>
            </p:extLst>
          </p:nvPr>
        </p:nvGraphicFramePr>
        <p:xfrm>
          <a:off x="81849" y="553482"/>
          <a:ext cx="8594607" cy="5755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81521644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7662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br>
              <a:rPr lang="zh-CN" altLang="en-US" dirty="0"/>
            </a:b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2147984771"/>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val="1534108306"/>
                    </a:ext>
                  </a:extLst>
                </a:gridCol>
                <a:gridCol w="596144">
                  <a:extLst>
                    <a:ext uri="{9D8B030D-6E8A-4147-A177-3AD203B41FA5}">
                      <a16:colId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E278A14-37E7-4AE5-AA4F-46C99ABA4695}"/>
              </a:ext>
            </a:extLst>
          </p:cNvPr>
          <p:cNvPicPr>
            <a:picLocks noChangeAspect="1"/>
          </p:cNvPicPr>
          <p:nvPr/>
        </p:nvPicPr>
        <p:blipFill>
          <a:blip r:embed="rId3"/>
          <a:stretch>
            <a:fillRect/>
          </a:stretch>
        </p:blipFill>
        <p:spPr>
          <a:xfrm>
            <a:off x="4468843" y="2420888"/>
            <a:ext cx="4435099" cy="2665778"/>
          </a:xfrm>
          <a:prstGeom prst="rect">
            <a:avLst/>
          </a:prstGeom>
        </p:spPr>
      </p:pic>
      <p:pic>
        <p:nvPicPr>
          <p:cNvPr id="3" name="图片 2">
            <a:extLst>
              <a:ext uri="{FF2B5EF4-FFF2-40B4-BE49-F238E27FC236}">
                <a16:creationId xmlns:a16="http://schemas.microsoft.com/office/drawing/2014/main" id="{B27EF953-1E2A-4EAF-B105-284D5E13132B}"/>
              </a:ext>
            </a:extLst>
          </p:cNvPr>
          <p:cNvPicPr>
            <a:picLocks noChangeAspect="1"/>
          </p:cNvPicPr>
          <p:nvPr/>
        </p:nvPicPr>
        <p:blipFill>
          <a:blip r:embed="rId4"/>
          <a:stretch>
            <a:fillRect/>
          </a:stretch>
        </p:blipFill>
        <p:spPr>
          <a:xfrm>
            <a:off x="144910" y="2447988"/>
            <a:ext cx="4393191" cy="2640589"/>
          </a:xfrm>
          <a:prstGeom prst="rect">
            <a:avLst/>
          </a:prstGeom>
        </p:spPr>
      </p:pic>
      <p:sp>
        <p:nvSpPr>
          <p:cNvPr id="25" name="文本框 24"/>
          <p:cNvSpPr txBox="1"/>
          <p:nvPr/>
        </p:nvSpPr>
        <p:spPr>
          <a:xfrm>
            <a:off x="289621" y="5130731"/>
            <a:ext cx="8614321" cy="1815882"/>
          </a:xfrm>
          <a:prstGeom prst="rect">
            <a:avLst/>
          </a:prstGeom>
          <a:noFill/>
        </p:spPr>
        <p:txBody>
          <a:bodyPr wrap="square" rtlCol="0">
            <a:spAutoFit/>
          </a:bodyPr>
          <a:lstStyle/>
          <a:p>
            <a:r>
              <a:rPr lang="zh-CN" altLang="en-US" sz="1600" b="1" dirty="0"/>
              <a:t>稀疏属性分析结论：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1satt</a:t>
            </a:r>
            <a:r>
              <a:rPr lang="zh-CN" altLang="en-US" sz="1600" b="1" dirty="0">
                <a:solidFill>
                  <a:srgbClr val="FF0000"/>
                </a:solidFill>
              </a:rPr>
              <a:t>（第一阶段时效处理时间）</a:t>
            </a:r>
            <a:r>
              <a:rPr lang="zh-CN" altLang="en-US" sz="1600" b="1" dirty="0"/>
              <a:t>这个离散属性的稀疏值大于</a:t>
            </a:r>
            <a:r>
              <a:rPr lang="en-US" altLang="zh-CN" sz="1600" b="1" dirty="0"/>
              <a:t>95</a:t>
            </a:r>
            <a:r>
              <a:rPr lang="zh-CN" altLang="en-US" sz="1600" b="1" dirty="0"/>
              <a:t>（其中离散值‘</a:t>
            </a:r>
            <a:r>
              <a:rPr lang="en-US" altLang="zh-CN" sz="1600" b="1" dirty="0"/>
              <a:t>4</a:t>
            </a:r>
            <a:r>
              <a:rPr lang="zh-CN" altLang="en-US" sz="1600" b="1" dirty="0"/>
              <a:t>’的数目占样本总数的</a:t>
            </a:r>
            <a:r>
              <a:rPr lang="en-US" altLang="zh-CN" sz="1600" b="1" dirty="0"/>
              <a:t>98.49%</a:t>
            </a:r>
            <a:r>
              <a:rPr lang="zh-CN" altLang="en-US" sz="1600" b="1" dirty="0"/>
              <a:t>，超过</a:t>
            </a:r>
            <a:r>
              <a:rPr lang="en-US" altLang="zh-CN" sz="1600" b="1" dirty="0"/>
              <a:t>95%</a:t>
            </a:r>
            <a:r>
              <a:rPr lang="zh-CN" altLang="en-US" sz="1600" b="1" dirty="0"/>
              <a:t>），</a:t>
            </a:r>
            <a:r>
              <a:rPr lang="zh-CN" altLang="en-US" sz="1600" b="1" dirty="0">
                <a:solidFill>
                  <a:srgbClr val="FF0000"/>
                </a:solidFill>
              </a:rPr>
              <a:t>因此它是稀疏属性。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solidFill>
                  <a:srgbClr val="FF0000"/>
                </a:solidFill>
              </a:rPr>
              <a:t>因此在连续属性中不存在稀疏性</a:t>
            </a:r>
            <a:r>
              <a:rPr lang="zh-CN" altLang="en-US" sz="1600" b="1" dirty="0"/>
              <a:t>。</a:t>
            </a:r>
            <a:endParaRPr lang="en-US" altLang="zh-CN" sz="1600" b="1" dirty="0"/>
          </a:p>
          <a:p>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266</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flipH="1">
            <a:off x="3563888" y="2420888"/>
            <a:ext cx="6942" cy="2654661"/>
          </a:xfrm>
          <a:prstGeom prst="line">
            <a:avLst/>
          </a:prstGeom>
          <a:ln w="28575">
            <a:solidFill>
              <a:schemeClr val="bg2">
                <a:lumMod val="40000"/>
                <a:lumOff val="6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29174" y="3401046"/>
            <a:ext cx="400110" cy="84951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=95</a:t>
            </a:r>
            <a:endParaRPr lang="zh-CN" altLang="en-US" sz="1400" b="1" dirty="0">
              <a:solidFill>
                <a:srgbClr val="FF0000"/>
              </a:solidFill>
            </a:endParaRPr>
          </a:p>
        </p:txBody>
      </p:sp>
      <p:sp>
        <p:nvSpPr>
          <p:cNvPr id="24" name="矩形 23"/>
          <p:cNvSpPr/>
          <p:nvPr/>
        </p:nvSpPr>
        <p:spPr>
          <a:xfrm>
            <a:off x="144910" y="5168309"/>
            <a:ext cx="8759032" cy="1551574"/>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64088" y="2420888"/>
            <a:ext cx="0" cy="2665778"/>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24437" y="3362044"/>
            <a:ext cx="400110" cy="888518"/>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=0.01</a:t>
            </a:r>
            <a:endParaRPr lang="zh-CN" altLang="en-US" sz="1400" b="1" dirty="0">
              <a:solidFill>
                <a:srgbClr val="FF0000"/>
              </a:solidFill>
            </a:endParaRPr>
          </a:p>
        </p:txBody>
      </p:sp>
    </p:spTree>
    <p:extLst>
      <p:ext uri="{BB962C8B-B14F-4D97-AF65-F5344CB8AC3E}">
        <p14:creationId xmlns:p14="http://schemas.microsoft.com/office/powerpoint/2010/main" val="270538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41683" y="2097340"/>
            <a:ext cx="4691133" cy="3280944"/>
          </a:xfrm>
          <a:prstGeom prst="rect">
            <a:avLst/>
          </a:prstGeom>
        </p:spPr>
      </p:pic>
      <p:sp>
        <p:nvSpPr>
          <p:cNvPr id="7" name="文本框 4"/>
          <p:cNvSpPr txBox="1">
            <a:spLocks noChangeArrowheads="1"/>
          </p:cNvSpPr>
          <p:nvPr/>
        </p:nvSpPr>
        <p:spPr bwMode="auto">
          <a:xfrm>
            <a:off x="0" y="767188"/>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266</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26</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9" name="文本框 8"/>
          <p:cNvSpPr txBox="1"/>
          <p:nvPr/>
        </p:nvSpPr>
        <p:spPr>
          <a:xfrm>
            <a:off x="4835654" y="2087811"/>
            <a:ext cx="400110"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a:t>
            </a:r>
            <a:endParaRPr lang="zh-CN" altLang="en-US" sz="1400" dirty="0"/>
          </a:p>
        </p:txBody>
      </p:sp>
      <p:sp>
        <p:nvSpPr>
          <p:cNvPr id="10" name="文本框 9"/>
          <p:cNvSpPr txBox="1"/>
          <p:nvPr/>
        </p:nvSpPr>
        <p:spPr>
          <a:xfrm>
            <a:off x="-92154" y="2132856"/>
            <a:ext cx="615553" cy="3172251"/>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16177" y="5186836"/>
            <a:ext cx="9077376" cy="1569660"/>
            <a:chOff x="271417" y="5531593"/>
            <a:chExt cx="8868166" cy="1211279"/>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2743" y="5531593"/>
              <a:ext cx="8776840" cy="1211279"/>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600" b="1" dirty="0"/>
                <a:t>         依据专家经验，相关系数阈值设定为</a:t>
              </a:r>
              <a:r>
                <a:rPr lang="en-US" altLang="zh-CN" sz="1600" b="1" dirty="0">
                  <a:solidFill>
                    <a:srgbClr val="FF0000"/>
                  </a:solidFill>
                </a:rPr>
                <a:t>0.3</a:t>
              </a:r>
              <a:r>
                <a:rPr lang="zh-CN" altLang="en-US" sz="1600" b="1" dirty="0"/>
                <a:t>，从左图可以看出，所有的蠕变属性</a:t>
              </a:r>
              <a:r>
                <a:rPr lang="zh-CN" altLang="en-US" sz="1600" b="1" dirty="0">
                  <a:solidFill>
                    <a:srgbClr val="FF0000"/>
                  </a:solidFill>
                </a:rPr>
                <a:t>（</a:t>
              </a:r>
              <a:r>
                <a:rPr lang="en-US" altLang="zh-CN" sz="1600" b="1" dirty="0">
                  <a:solidFill>
                    <a:srgbClr val="FF0000"/>
                  </a:solidFill>
                </a:rPr>
                <a:t>26</a:t>
              </a:r>
              <a:r>
                <a:rPr lang="zh-CN" altLang="en-US" sz="1600" b="1" dirty="0">
                  <a:solidFill>
                    <a:srgbClr val="FF0000"/>
                  </a:solidFill>
                </a:rPr>
                <a:t>个</a:t>
              </a:r>
              <a:r>
                <a:rPr lang="zh-CN" altLang="en-US" sz="1600" b="1" dirty="0"/>
                <a:t>）与决策属性（蠕变断裂寿命）之间的相关系数都大于</a:t>
              </a:r>
              <a:r>
                <a:rPr lang="en-US" altLang="zh-CN" sz="1600" b="1" dirty="0">
                  <a:solidFill>
                    <a:srgbClr val="FF0000"/>
                  </a:solidFill>
                </a:rPr>
                <a:t>0.3</a:t>
              </a:r>
              <a:r>
                <a:rPr lang="zh-CN" altLang="en-US" sz="1600" b="1" dirty="0"/>
                <a:t>，表明所有的属性与蠕变断裂寿命的相关性都较强。其中，对于</a:t>
              </a:r>
              <a:r>
                <a:rPr lang="zh-CN" altLang="en-US" sz="1600" b="1" dirty="0">
                  <a:solidFill>
                    <a:srgbClr val="FF0000"/>
                  </a:solidFill>
                </a:rPr>
                <a:t>合金化金属元素</a:t>
              </a:r>
              <a:r>
                <a:rPr lang="zh-CN" altLang="en-US" sz="1600" b="1" dirty="0"/>
                <a:t>，</a:t>
              </a:r>
              <a:r>
                <a:rPr lang="en-US" altLang="zh-CN" sz="1600" b="1" dirty="0">
                  <a:solidFill>
                    <a:srgbClr val="FF0000"/>
                  </a:solidFill>
                </a:rPr>
                <a:t>Ni</a:t>
              </a:r>
              <a:r>
                <a:rPr lang="zh-CN" altLang="en-US" sz="1600" b="1" dirty="0">
                  <a:solidFill>
                    <a:srgbClr val="FF0000"/>
                  </a:solidFill>
                </a:rPr>
                <a:t>、</a:t>
              </a:r>
              <a:r>
                <a:rPr lang="en-US" altLang="zh-CN" sz="1600" b="1" dirty="0">
                  <a:solidFill>
                    <a:srgbClr val="FF0000"/>
                  </a:solidFill>
                </a:rPr>
                <a:t>W</a:t>
              </a:r>
              <a:r>
                <a:rPr lang="zh-CN" altLang="en-US" sz="1600" b="1" dirty="0">
                  <a:solidFill>
                    <a:srgbClr val="FF0000"/>
                  </a:solidFill>
                </a:rPr>
                <a:t>、</a:t>
              </a:r>
              <a:r>
                <a:rPr lang="en-US" altLang="zh-CN" sz="1600" b="1" dirty="0">
                  <a:solidFill>
                    <a:srgbClr val="FF0000"/>
                  </a:solidFill>
                </a:rPr>
                <a:t>Ta</a:t>
              </a:r>
              <a:r>
                <a:rPr lang="zh-CN" altLang="en-US" sz="1600" b="1" dirty="0">
                  <a:solidFill>
                    <a:srgbClr val="FF0000"/>
                  </a:solidFill>
                </a:rPr>
                <a:t>、</a:t>
              </a:r>
              <a:r>
                <a:rPr lang="en-US" altLang="zh-CN" sz="1600" b="1" dirty="0">
                  <a:solidFill>
                    <a:srgbClr val="FF0000"/>
                  </a:solidFill>
                </a:rPr>
                <a:t>Al</a:t>
              </a:r>
              <a:r>
                <a:rPr lang="zh-CN" altLang="en-US" sz="1600" b="1" dirty="0">
                  <a:solidFill>
                    <a:srgbClr val="FF0000"/>
                  </a:solidFill>
                </a:rPr>
                <a:t>、</a:t>
              </a:r>
              <a:r>
                <a:rPr lang="en-US" altLang="zh-CN" sz="1600" b="1" dirty="0">
                  <a:solidFill>
                    <a:srgbClr val="FF0000"/>
                  </a:solidFill>
                </a:rPr>
                <a:t>Cr</a:t>
              </a:r>
              <a:r>
                <a:rPr lang="zh-CN" altLang="en-US" sz="1600" b="1" dirty="0">
                  <a:solidFill>
                    <a:srgbClr val="FF0000"/>
                  </a:solidFill>
                </a:rPr>
                <a:t>、</a:t>
              </a:r>
              <a:r>
                <a:rPr lang="en-US" altLang="zh-CN" sz="1600" b="1" dirty="0">
                  <a:solidFill>
                    <a:srgbClr val="FF0000"/>
                  </a:solidFill>
                </a:rPr>
                <a:t>Co</a:t>
              </a:r>
              <a:r>
                <a:rPr lang="zh-CN" altLang="en-US" sz="1600" b="1" dirty="0"/>
                <a:t>元素和蠕变断裂寿命之间的相关系数都高于</a:t>
              </a:r>
              <a:r>
                <a:rPr lang="en-US" altLang="zh-CN" sz="1600" b="1" dirty="0"/>
                <a:t>0.45</a:t>
              </a:r>
              <a:r>
                <a:rPr lang="zh-CN" altLang="en-US" sz="1600" b="1" dirty="0"/>
                <a:t>，表明这几种金属元素与蠕变性能之间的关联关系都比较强。而对于</a:t>
              </a:r>
              <a:r>
                <a:rPr lang="zh-CN" altLang="en-US" sz="1600" b="1" dirty="0">
                  <a:solidFill>
                    <a:srgbClr val="FF0000"/>
                  </a:solidFill>
                </a:rPr>
                <a:t>热处理工艺，二阶段时效处理时间</a:t>
              </a:r>
              <a:r>
                <a:rPr lang="zh-CN" altLang="en-US" sz="1600" b="1" dirty="0"/>
                <a:t>和</a:t>
              </a:r>
              <a:r>
                <a:rPr lang="zh-CN" altLang="en-US" sz="1600" b="1" dirty="0">
                  <a:solidFill>
                    <a:srgbClr val="FF0000"/>
                  </a:solidFill>
                </a:rPr>
                <a:t>温度</a:t>
              </a:r>
              <a:r>
                <a:rPr lang="zh-CN" altLang="en-US" sz="1600" b="1" dirty="0"/>
                <a:t>的相关系数超过</a:t>
              </a:r>
              <a:r>
                <a:rPr lang="en-US" altLang="zh-CN" sz="1600" b="1" dirty="0"/>
                <a:t>0.85</a:t>
              </a:r>
              <a:r>
                <a:rPr lang="zh-CN" altLang="en-US" sz="1600" b="1" dirty="0"/>
                <a:t>，表明蠕变性能与二者都存在很强的关联性。</a:t>
              </a:r>
              <a:endParaRPr lang="en-US" altLang="zh-CN" sz="1600" b="1" dirty="0"/>
            </a:p>
          </p:txBody>
        </p:sp>
      </p:grpSp>
      <p:cxnSp>
        <p:nvCxnSpPr>
          <p:cNvPr id="23" name="直接连接符 22"/>
          <p:cNvCxnSpPr/>
          <p:nvPr/>
        </p:nvCxnSpPr>
        <p:spPr>
          <a:xfrm flipH="1">
            <a:off x="2118974" y="2157170"/>
            <a:ext cx="6575" cy="2900789"/>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47794" y="2845258"/>
            <a:ext cx="400110" cy="101452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=-0.3</a:t>
            </a:r>
            <a:endParaRPr lang="zh-CN" altLang="en-US" sz="1400" b="1" dirty="0">
              <a:solidFill>
                <a:srgbClr val="FF0000"/>
              </a:solidFill>
            </a:endParaRPr>
          </a:p>
        </p:txBody>
      </p:sp>
      <p:pic>
        <p:nvPicPr>
          <p:cNvPr id="14" name="图片 13"/>
          <p:cNvPicPr>
            <a:picLocks noChangeAspect="1"/>
          </p:cNvPicPr>
          <p:nvPr/>
        </p:nvPicPr>
        <p:blipFill>
          <a:blip r:embed="rId5"/>
          <a:stretch>
            <a:fillRect/>
          </a:stretch>
        </p:blipFill>
        <p:spPr>
          <a:xfrm>
            <a:off x="5186090" y="2184440"/>
            <a:ext cx="3513208" cy="2873519"/>
          </a:xfrm>
          <a:prstGeom prst="rect">
            <a:avLst/>
          </a:prstGeom>
        </p:spPr>
      </p:pic>
      <p:pic>
        <p:nvPicPr>
          <p:cNvPr id="4" name="图片 3">
            <a:extLst>
              <a:ext uri="{FF2B5EF4-FFF2-40B4-BE49-F238E27FC236}">
                <a16:creationId xmlns:a16="http://schemas.microsoft.com/office/drawing/2014/main" id="{D2935537-B721-4781-B4B1-67D5523505C9}"/>
              </a:ext>
            </a:extLst>
          </p:cNvPr>
          <p:cNvPicPr>
            <a:picLocks noChangeAspect="1"/>
          </p:cNvPicPr>
          <p:nvPr/>
        </p:nvPicPr>
        <p:blipFill>
          <a:blip r:embed="rId6"/>
          <a:stretch>
            <a:fillRect/>
          </a:stretch>
        </p:blipFill>
        <p:spPr>
          <a:xfrm>
            <a:off x="-2289837" y="1321804"/>
            <a:ext cx="5322269" cy="3310415"/>
          </a:xfrm>
          <a:prstGeom prst="rect">
            <a:avLst/>
          </a:prstGeom>
        </p:spPr>
      </p:pic>
      <p:pic>
        <p:nvPicPr>
          <p:cNvPr id="5" name="图片 4">
            <a:extLst>
              <a:ext uri="{FF2B5EF4-FFF2-40B4-BE49-F238E27FC236}">
                <a16:creationId xmlns:a16="http://schemas.microsoft.com/office/drawing/2014/main" id="{D065965D-2193-4761-B79C-5CD8E16F97C2}"/>
              </a:ext>
            </a:extLst>
          </p:cNvPr>
          <p:cNvPicPr>
            <a:picLocks noChangeAspect="1"/>
          </p:cNvPicPr>
          <p:nvPr/>
        </p:nvPicPr>
        <p:blipFill>
          <a:blip r:embed="rId7"/>
          <a:stretch>
            <a:fillRect/>
          </a:stretch>
        </p:blipFill>
        <p:spPr>
          <a:xfrm>
            <a:off x="1995347" y="2177380"/>
            <a:ext cx="3877392" cy="3042168"/>
          </a:xfrm>
          <a:prstGeom prst="rect">
            <a:avLst/>
          </a:prstGeom>
        </p:spPr>
      </p:pic>
    </p:spTree>
    <p:extLst>
      <p:ext uri="{BB962C8B-B14F-4D97-AF65-F5344CB8AC3E}">
        <p14:creationId xmlns:p14="http://schemas.microsoft.com/office/powerpoint/2010/main" val="2420427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03808" y="1383336"/>
            <a:ext cx="8939373" cy="2478910"/>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16" name="文本框 15"/>
          <p:cNvSpPr txBox="1"/>
          <p:nvPr/>
        </p:nvSpPr>
        <p:spPr>
          <a:xfrm>
            <a:off x="103808" y="4844737"/>
            <a:ext cx="8784975" cy="2031325"/>
          </a:xfrm>
          <a:prstGeom prst="rect">
            <a:avLst/>
          </a:prstGeom>
          <a:noFill/>
        </p:spPr>
        <p:txBody>
          <a:bodyPr wrap="square" rtlCol="0">
            <a:spAutoFit/>
          </a:bodyPr>
          <a:lstStyle/>
          <a:p>
            <a:r>
              <a:rPr lang="zh-CN" altLang="en-US" b="1" dirty="0"/>
              <a:t>冗余属性分析结论分析：</a:t>
            </a:r>
            <a:endParaRPr lang="en-US" altLang="zh-CN" b="1" dirty="0"/>
          </a:p>
          <a:p>
            <a:r>
              <a:rPr lang="zh-CN" altLang="en-US" dirty="0"/>
              <a:t>（</a:t>
            </a:r>
            <a:r>
              <a:rPr lang="en-US" altLang="zh-CN" dirty="0"/>
              <a:t>1</a:t>
            </a:r>
            <a:r>
              <a:rPr lang="zh-CN" altLang="en-US" dirty="0"/>
              <a:t>）表中给出了蠕变属性与属性之间的相关系数，相关系数的绝对值越大，表明两者之间相关程度越大，两属性之间的</a:t>
            </a:r>
            <a:r>
              <a:rPr lang="zh-CN" altLang="en-US" b="1" dirty="0">
                <a:solidFill>
                  <a:srgbClr val="FF0000"/>
                </a:solidFill>
              </a:rPr>
              <a:t>协同效应</a:t>
            </a:r>
            <a:r>
              <a:rPr lang="zh-CN" altLang="en-US" dirty="0"/>
              <a:t>越强。</a:t>
            </a:r>
            <a:endParaRPr lang="en-US" altLang="zh-CN" dirty="0"/>
          </a:p>
          <a:p>
            <a:r>
              <a:rPr lang="zh-CN" altLang="en-US" dirty="0"/>
              <a:t>（</a:t>
            </a:r>
            <a:r>
              <a:rPr lang="en-US" altLang="zh-CN" dirty="0"/>
              <a:t>2</a:t>
            </a:r>
            <a:r>
              <a:rPr lang="zh-CN" altLang="en-US" dirty="0"/>
              <a:t>）从分析结果中可以看出，</a:t>
            </a:r>
            <a:r>
              <a:rPr lang="en-US" altLang="zh-CN" dirty="0">
                <a:solidFill>
                  <a:srgbClr val="FF0000"/>
                </a:solidFill>
              </a:rPr>
              <a:t>Ni</a:t>
            </a:r>
            <a:r>
              <a:rPr lang="zh-CN" altLang="en-US" dirty="0">
                <a:solidFill>
                  <a:srgbClr val="FF0000"/>
                </a:solidFill>
              </a:rPr>
              <a:t>和</a:t>
            </a:r>
            <a:r>
              <a:rPr lang="en-US" altLang="zh-CN" dirty="0">
                <a:solidFill>
                  <a:srgbClr val="FF0000"/>
                </a:solidFill>
              </a:rPr>
              <a:t>Co</a:t>
            </a:r>
            <a:r>
              <a:rPr lang="zh-CN" altLang="en-US" dirty="0">
                <a:solidFill>
                  <a:srgbClr val="FF0000"/>
                </a:solidFill>
              </a:rPr>
              <a:t>元素质量分数之间的相关系数为</a:t>
            </a:r>
            <a:r>
              <a:rPr lang="en-US" altLang="zh-CN" dirty="0">
                <a:solidFill>
                  <a:srgbClr val="FF0000"/>
                </a:solidFill>
              </a:rPr>
              <a:t>0.788</a:t>
            </a:r>
            <a:r>
              <a:rPr lang="zh-CN" altLang="en-US" dirty="0"/>
              <a:t>，超过了设定的阈值，因此表明这两种合金化元素之间协同效应较强，二者协同作用，进而提升合金的蠕变性能。同样的，</a:t>
            </a:r>
            <a:r>
              <a:rPr lang="zh-CN" altLang="en-US" dirty="0">
                <a:solidFill>
                  <a:srgbClr val="FF0000"/>
                </a:solidFill>
              </a:rPr>
              <a:t>观察到</a:t>
            </a:r>
            <a:r>
              <a:rPr lang="en-US" altLang="zh-CN" dirty="0">
                <a:solidFill>
                  <a:srgbClr val="FF0000"/>
                </a:solidFill>
              </a:rPr>
              <a:t>Re</a:t>
            </a:r>
            <a:r>
              <a:rPr lang="zh-CN" altLang="en-US" dirty="0">
                <a:solidFill>
                  <a:srgbClr val="FF0000"/>
                </a:solidFill>
              </a:rPr>
              <a:t>和</a:t>
            </a:r>
            <a:r>
              <a:rPr lang="en-US" altLang="zh-CN" dirty="0">
                <a:solidFill>
                  <a:srgbClr val="FF0000"/>
                </a:solidFill>
              </a:rPr>
              <a:t>Cr</a:t>
            </a:r>
            <a:r>
              <a:rPr lang="zh-CN" altLang="en-US" dirty="0">
                <a:solidFill>
                  <a:srgbClr val="FF0000"/>
                </a:solidFill>
              </a:rPr>
              <a:t>元素之间的相关为</a:t>
            </a:r>
            <a:r>
              <a:rPr lang="en-US" altLang="zh-CN" dirty="0">
                <a:solidFill>
                  <a:srgbClr val="FF0000"/>
                </a:solidFill>
              </a:rPr>
              <a:t>0.73</a:t>
            </a:r>
            <a:r>
              <a:rPr lang="zh-CN" altLang="en-US" dirty="0"/>
              <a:t>，超过了设定的阈值，因此这两种合金化元素之间的协同效应可以提升合金的蠕变性能 。</a:t>
            </a:r>
          </a:p>
        </p:txBody>
      </p:sp>
      <p:sp>
        <p:nvSpPr>
          <p:cNvPr id="6" name="文本框 5"/>
          <p:cNvSpPr txBox="1"/>
          <p:nvPr/>
        </p:nvSpPr>
        <p:spPr>
          <a:xfrm>
            <a:off x="128885" y="3903147"/>
            <a:ext cx="4849868"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a:t>根据专家经验，设定冗余性阈值为</a:t>
            </a:r>
            <a:r>
              <a:rPr lang="en-US" altLang="zh-CN" dirty="0"/>
              <a:t>0.68</a:t>
            </a:r>
            <a:r>
              <a:rPr lang="zh-CN" altLang="en-US" dirty="0"/>
              <a:t>，即如果属性与属性的相关系数大于</a:t>
            </a:r>
            <a:r>
              <a:rPr lang="en-US" altLang="zh-CN" dirty="0"/>
              <a:t>0.68</a:t>
            </a:r>
            <a:r>
              <a:rPr lang="zh-CN" altLang="en-US" dirty="0"/>
              <a:t>，则说明属性与属性之间的</a:t>
            </a:r>
            <a:r>
              <a:rPr lang="zh-CN" altLang="en-US" b="1" dirty="0">
                <a:solidFill>
                  <a:srgbClr val="FF0000"/>
                </a:solidFill>
              </a:rPr>
              <a:t>协同效应</a:t>
            </a:r>
            <a:r>
              <a:rPr lang="zh-CN" altLang="en-US" dirty="0"/>
              <a:t>较强。</a:t>
            </a:r>
          </a:p>
        </p:txBody>
      </p:sp>
      <p:pic>
        <p:nvPicPr>
          <p:cNvPr id="7" name="图片 6"/>
          <p:cNvPicPr>
            <a:picLocks noChangeAspect="1"/>
          </p:cNvPicPr>
          <p:nvPr/>
        </p:nvPicPr>
        <p:blipFill>
          <a:blip r:embed="rId4"/>
          <a:stretch>
            <a:fillRect/>
          </a:stretch>
        </p:blipFill>
        <p:spPr>
          <a:xfrm>
            <a:off x="5223522" y="843517"/>
            <a:ext cx="3876187" cy="3164481"/>
          </a:xfrm>
          <a:prstGeom prst="rect">
            <a:avLst/>
          </a:prstGeom>
        </p:spPr>
      </p:pic>
      <p:sp>
        <p:nvSpPr>
          <p:cNvPr id="13" name="文本框 12"/>
          <p:cNvSpPr txBox="1"/>
          <p:nvPr/>
        </p:nvSpPr>
        <p:spPr>
          <a:xfrm>
            <a:off x="5368891" y="4026258"/>
            <a:ext cx="3585448" cy="338554"/>
          </a:xfrm>
          <a:prstGeom prst="rect">
            <a:avLst/>
          </a:prstGeom>
          <a:noFill/>
        </p:spPr>
        <p:txBody>
          <a:bodyPr wrap="square" rtlCol="0">
            <a:spAutoFit/>
          </a:bodyPr>
          <a:lstStyle/>
          <a:p>
            <a:pPr algn="ctr"/>
            <a:r>
              <a:rPr lang="zh-CN" altLang="en-US" sz="1600" b="1" dirty="0">
                <a:solidFill>
                  <a:srgbClr val="FF0000"/>
                </a:solidFill>
              </a:rPr>
              <a:t>蠕变属性与蠕变属性之间的相关系数</a:t>
            </a:r>
          </a:p>
        </p:txBody>
      </p:sp>
      <p:sp>
        <p:nvSpPr>
          <p:cNvPr id="18" name="文本框 17"/>
          <p:cNvSpPr txBox="1"/>
          <p:nvPr/>
        </p:nvSpPr>
        <p:spPr>
          <a:xfrm>
            <a:off x="-108520" y="946510"/>
            <a:ext cx="3585448" cy="338554"/>
          </a:xfrm>
          <a:prstGeom prst="rect">
            <a:avLst/>
          </a:prstGeom>
          <a:noFill/>
        </p:spPr>
        <p:txBody>
          <a:bodyPr wrap="square" rtlCol="0">
            <a:spAutoFit/>
          </a:bodyPr>
          <a:lstStyle/>
          <a:p>
            <a:pPr algn="ctr"/>
            <a:r>
              <a:rPr lang="zh-CN" altLang="en-US" sz="1600" b="1" dirty="0">
                <a:solidFill>
                  <a:srgbClr val="FF0000"/>
                </a:solidFill>
                <a:hlinkClick r:id="rId5" action="ppaction://hlinkfile"/>
              </a:rPr>
              <a:t>蠕变属性与蠕变属性之间的冗余性</a:t>
            </a:r>
            <a:endParaRPr lang="zh-CN" altLang="en-US" sz="1600" b="1" dirty="0">
              <a:solidFill>
                <a:srgbClr val="FF0000"/>
              </a:solidFill>
            </a:endParaRPr>
          </a:p>
        </p:txBody>
      </p:sp>
      <p:pic>
        <p:nvPicPr>
          <p:cNvPr id="9" name="图片 8">
            <a:hlinkClick r:id="rId6" action="ppaction://hlinksldjump"/>
            <a:extLst>
              <a:ext uri="{FF2B5EF4-FFF2-40B4-BE49-F238E27FC236}">
                <a16:creationId xmlns:a16="http://schemas.microsoft.com/office/drawing/2014/main" id="{EBAEC078-187A-4279-8571-1FED8122B03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1001" y="235555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A574D53B-35DB-40CD-A607-EBAE440144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04" y="667573"/>
            <a:ext cx="8788162" cy="3937202"/>
          </a:xfrm>
          <a:prstGeom prst="rect">
            <a:avLst/>
          </a:prstGeom>
        </p:spPr>
      </p:pic>
      <p:cxnSp>
        <p:nvCxnSpPr>
          <p:cNvPr id="5" name="直线连接符 4">
            <a:extLst>
              <a:ext uri="{FF2B5EF4-FFF2-40B4-BE49-F238E27FC236}">
                <a16:creationId xmlns:a16="http://schemas.microsoft.com/office/drawing/2014/main" id="{09811F3C-93D3-3B49-88DE-6777899BE921}"/>
              </a:ext>
            </a:extLst>
          </p:cNvPr>
          <p:cNvCxnSpPr/>
          <p:nvPr/>
        </p:nvCxnSpPr>
        <p:spPr>
          <a:xfrm>
            <a:off x="594416" y="1520216"/>
            <a:ext cx="1512168"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BFC49AD-129F-4940-8D61-0F2B3DBECF38}"/>
              </a:ext>
            </a:extLst>
          </p:cNvPr>
          <p:cNvCxnSpPr>
            <a:cxnSpLocks/>
          </p:cNvCxnSpPr>
          <p:nvPr/>
        </p:nvCxnSpPr>
        <p:spPr>
          <a:xfrm>
            <a:off x="539552" y="2780928"/>
            <a:ext cx="864096"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12E5ADFA-0C15-7E4F-8399-A204B2624BA0}"/>
              </a:ext>
            </a:extLst>
          </p:cNvPr>
          <p:cNvCxnSpPr/>
          <p:nvPr/>
        </p:nvCxnSpPr>
        <p:spPr>
          <a:xfrm>
            <a:off x="1763688" y="1383336"/>
            <a:ext cx="0" cy="125357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0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63740944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296786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a16="http://schemas.microsoft.com/office/drawing/2014/main" id="{3BC1D857-1CD6-4E98-BA72-B490A8F6A01F}"/>
              </a:ext>
            </a:extLst>
          </p:cNvPr>
          <p:cNvGraphicFramePr>
            <a:graphicFrameLocks noGrp="1"/>
          </p:cNvGraphicFramePr>
          <p:nvPr>
            <p:extLst/>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val="1353629867"/>
                    </a:ext>
                  </a:extLst>
                </a:gridCol>
                <a:gridCol w="3201247">
                  <a:extLst>
                    <a:ext uri="{9D8B030D-6E8A-4147-A177-3AD203B41FA5}">
                      <a16:colId xmlns:a16="http://schemas.microsoft.com/office/drawing/2014/main" val="2810265100"/>
                    </a:ext>
                  </a:extLst>
                </a:gridCol>
                <a:gridCol w="2286605">
                  <a:extLst>
                    <a:ext uri="{9D8B030D-6E8A-4147-A177-3AD203B41FA5}">
                      <a16:colId xmlns:a16="http://schemas.microsoft.com/office/drawing/2014/main" val="2323414777"/>
                    </a:ext>
                  </a:extLst>
                </a:gridCol>
                <a:gridCol w="2118118">
                  <a:extLst>
                    <a:ext uri="{9D8B030D-6E8A-4147-A177-3AD203B41FA5}">
                      <a16:colId xmlns:a16="http://schemas.microsoft.com/office/drawing/2014/main" val="3692848104"/>
                    </a:ext>
                  </a:extLst>
                </a:gridCol>
              </a:tblGrid>
              <a:tr h="162140">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6739"/>
                  </a:ext>
                </a:extLst>
              </a:tr>
            </a:tbl>
          </a:graphicData>
        </a:graphic>
      </p:graphicFrame>
    </p:spTree>
    <p:extLst>
      <p:ext uri="{BB962C8B-B14F-4D97-AF65-F5344CB8AC3E}">
        <p14:creationId xmlns:p14="http://schemas.microsoft.com/office/powerpoint/2010/main" val="408467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圆角 5">
            <a:extLst>
              <a:ext uri="{FF2B5EF4-FFF2-40B4-BE49-F238E27FC236}">
                <a16:creationId xmlns:a16="http://schemas.microsoft.com/office/drawing/2014/main"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id="{C0D7AEE1-A154-4E45-8796-3C312CB54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graphicFrame>
        <p:nvGraphicFramePr>
          <p:cNvPr id="38" name="表格 37">
            <a:extLst>
              <a:ext uri="{FF2B5EF4-FFF2-40B4-BE49-F238E27FC236}">
                <a16:creationId xmlns:a16="http://schemas.microsoft.com/office/drawing/2014/main"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val="1534108306"/>
                    </a:ext>
                  </a:extLst>
                </a:gridCol>
                <a:gridCol w="741562">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39" name="文本框 38">
            <a:extLst>
              <a:ext uri="{FF2B5EF4-FFF2-40B4-BE49-F238E27FC236}">
                <a16:creationId xmlns:a16="http://schemas.microsoft.com/office/drawing/2014/main"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id="{69C5CC34-C9FF-42DE-95D7-5C586448A847}"/>
              </a:ext>
            </a:extLst>
          </p:cNvPr>
          <p:cNvGraphicFramePr>
            <a:graphicFrameLocks noGrp="1"/>
          </p:cNvGraphicFramePr>
          <p:nvPr>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42" name="矩形: 圆角 41">
            <a:extLst>
              <a:ext uri="{FF2B5EF4-FFF2-40B4-BE49-F238E27FC236}">
                <a16:creationId xmlns:a16="http://schemas.microsoft.com/office/drawing/2014/main"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id="{4D473200-3A04-4BD9-A635-B2A774ED39EC}"/>
              </a:ext>
            </a:extLst>
          </p:cNvPr>
          <p:cNvSpPr/>
          <p:nvPr/>
        </p:nvSpPr>
        <p:spPr>
          <a:xfrm>
            <a:off x="6516216" y="5348268"/>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
        <p:nvSpPr>
          <p:cNvPr id="51" name="矩形 50">
            <a:extLst>
              <a:ext uri="{FF2B5EF4-FFF2-40B4-BE49-F238E27FC236}">
                <a16:creationId xmlns:a16="http://schemas.microsoft.com/office/drawing/2014/main" id="{9F0401A7-0327-494B-AED6-B6C4191D74FE}"/>
              </a:ext>
            </a:extLst>
          </p:cNvPr>
          <p:cNvSpPr/>
          <p:nvPr/>
        </p:nvSpPr>
        <p:spPr>
          <a:xfrm>
            <a:off x="8415494" y="3497311"/>
            <a:ext cx="728506" cy="333724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C3181E2-32A2-45DC-BF68-2CB5A58CA902}"/>
              </a:ext>
            </a:extLst>
          </p:cNvPr>
          <p:cNvSpPr/>
          <p:nvPr/>
        </p:nvSpPr>
        <p:spPr>
          <a:xfrm>
            <a:off x="265132" y="3552817"/>
            <a:ext cx="5052542"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5" name="对话气泡: 矩形 54">
            <a:extLst>
              <a:ext uri="{FF2B5EF4-FFF2-40B4-BE49-F238E27FC236}">
                <a16:creationId xmlns:a16="http://schemas.microsoft.com/office/drawing/2014/main" id="{E4B365AD-9CDD-4C84-9C38-ADE4319319CE}"/>
              </a:ext>
            </a:extLst>
          </p:cNvPr>
          <p:cNvSpPr/>
          <p:nvPr/>
        </p:nvSpPr>
        <p:spPr>
          <a:xfrm>
            <a:off x="3305009" y="4453066"/>
            <a:ext cx="2045465" cy="991847"/>
          </a:xfrm>
          <a:prstGeom prst="wedgeRectCallout">
            <a:avLst>
              <a:gd name="adj1" fmla="val -2681"/>
              <a:gd name="adj2" fmla="val -9510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根据热力学计算构造新属性</a:t>
            </a:r>
            <a:r>
              <a:rPr lang="en-US" altLang="zh-CN" sz="1600" dirty="0"/>
              <a:t>(</a:t>
            </a:r>
            <a:r>
              <a:rPr lang="zh-CN" altLang="en-US" sz="1600" dirty="0"/>
              <a:t>删除不符合热力学计算输入条件的样本</a:t>
            </a:r>
            <a:r>
              <a:rPr lang="en-US" altLang="zh-CN" sz="1600" dirty="0"/>
              <a:t>)</a:t>
            </a:r>
            <a:endParaRPr lang="zh-CN" altLang="en-US" sz="1600" dirty="0"/>
          </a:p>
        </p:txBody>
      </p:sp>
      <p:grpSp>
        <p:nvGrpSpPr>
          <p:cNvPr id="3" name="组合 2">
            <a:extLst>
              <a:ext uri="{FF2B5EF4-FFF2-40B4-BE49-F238E27FC236}">
                <a16:creationId xmlns:a16="http://schemas.microsoft.com/office/drawing/2014/main" id="{FE9202B3-697B-4940-9858-383A05423C5B}"/>
              </a:ext>
            </a:extLst>
          </p:cNvPr>
          <p:cNvGrpSpPr/>
          <p:nvPr/>
        </p:nvGrpSpPr>
        <p:grpSpPr>
          <a:xfrm>
            <a:off x="454957" y="1948823"/>
            <a:ext cx="439054" cy="410725"/>
            <a:chOff x="-994897" y="1856153"/>
            <a:chExt cx="439054" cy="410725"/>
          </a:xfrm>
        </p:grpSpPr>
        <p:sp>
          <p:nvSpPr>
            <p:cNvPr id="2" name="椭圆 1">
              <a:extLst>
                <a:ext uri="{FF2B5EF4-FFF2-40B4-BE49-F238E27FC236}">
                  <a16:creationId xmlns:a16="http://schemas.microsoft.com/office/drawing/2014/main" id="{5CE22DF3-5B50-4773-9B65-DC91E332567D}"/>
                </a:ext>
              </a:extLst>
            </p:cNvPr>
            <p:cNvSpPr/>
            <p:nvPr/>
          </p:nvSpPr>
          <p:spPr>
            <a:xfrm>
              <a:off x="-994897" y="1856153"/>
              <a:ext cx="413060" cy="41072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F3E1958-A7A9-489D-8F9B-13E62EC608C0}"/>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chemeClr val="accent1"/>
                  </a:solidFill>
                  <a:effectLst>
                    <a:outerShdw blurRad="38100" dist="25400" dir="5400000" algn="ctr" rotWithShape="0">
                      <a:srgbClr val="6E747A">
                        <a:alpha val="43000"/>
                      </a:srgbClr>
                    </a:outerShdw>
                  </a:effectLst>
                </a:rPr>
                <a:t>1</a:t>
              </a:r>
              <a:endParaRPr lang="zh-CN" altLang="en-US" sz="16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50" name="组合 49">
            <a:extLst>
              <a:ext uri="{FF2B5EF4-FFF2-40B4-BE49-F238E27FC236}">
                <a16:creationId xmlns:a16="http://schemas.microsoft.com/office/drawing/2014/main" id="{B8B65A08-7384-40D2-B8B2-758E0909DBA7}"/>
              </a:ext>
            </a:extLst>
          </p:cNvPr>
          <p:cNvGrpSpPr/>
          <p:nvPr/>
        </p:nvGrpSpPr>
        <p:grpSpPr>
          <a:xfrm>
            <a:off x="3300056" y="1939930"/>
            <a:ext cx="439054" cy="410725"/>
            <a:chOff x="-994897" y="1856153"/>
            <a:chExt cx="439054" cy="410725"/>
          </a:xfrm>
        </p:grpSpPr>
        <p:sp>
          <p:nvSpPr>
            <p:cNvPr id="52" name="椭圆 51">
              <a:extLst>
                <a:ext uri="{FF2B5EF4-FFF2-40B4-BE49-F238E27FC236}">
                  <a16:creationId xmlns:a16="http://schemas.microsoft.com/office/drawing/2014/main" id="{3FE319A0-6A25-4D55-B9E9-D3A39B6B3D2B}"/>
                </a:ext>
              </a:extLst>
            </p:cNvPr>
            <p:cNvSpPr/>
            <p:nvPr/>
          </p:nvSpPr>
          <p:spPr>
            <a:xfrm>
              <a:off x="-994897" y="1856153"/>
              <a:ext cx="413060" cy="41072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53" name="矩形 52">
              <a:extLst>
                <a:ext uri="{FF2B5EF4-FFF2-40B4-BE49-F238E27FC236}">
                  <a16:creationId xmlns:a16="http://schemas.microsoft.com/office/drawing/2014/main" id="{2046CEF0-A3F8-4DB0-96B9-B205EA02A221}"/>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rgbClr val="FF0000"/>
                  </a:solidFill>
                  <a:effectLst>
                    <a:outerShdw blurRad="38100" dist="25400" dir="5400000" algn="ctr" rotWithShape="0">
                      <a:srgbClr val="6E747A">
                        <a:alpha val="43000"/>
                      </a:srgbClr>
                    </a:outerShdw>
                  </a:effectLst>
                </a:rPr>
                <a:t>2</a:t>
              </a:r>
              <a:endParaRPr lang="zh-CN" altLang="en-US" sz="1600" b="0" cap="none" spc="0" dirty="0">
                <a:ln w="0"/>
                <a:solidFill>
                  <a:srgbClr val="FF0000"/>
                </a:solidFill>
                <a:effectLst>
                  <a:outerShdw blurRad="38100" dist="25400" dir="5400000" algn="ctr" rotWithShape="0">
                    <a:srgbClr val="6E747A">
                      <a:alpha val="43000"/>
                    </a:srgbClr>
                  </a:outerShdw>
                </a:effectLst>
              </a:endParaRPr>
            </a:p>
          </p:txBody>
        </p:sp>
      </p:grpSp>
      <p:grpSp>
        <p:nvGrpSpPr>
          <p:cNvPr id="56" name="组合 55">
            <a:extLst>
              <a:ext uri="{FF2B5EF4-FFF2-40B4-BE49-F238E27FC236}">
                <a16:creationId xmlns:a16="http://schemas.microsoft.com/office/drawing/2014/main" id="{041AEC4B-FE3F-4EED-AA0E-2D9C2B686924}"/>
              </a:ext>
            </a:extLst>
          </p:cNvPr>
          <p:cNvGrpSpPr/>
          <p:nvPr/>
        </p:nvGrpSpPr>
        <p:grpSpPr>
          <a:xfrm>
            <a:off x="6137551" y="1939930"/>
            <a:ext cx="439054" cy="410725"/>
            <a:chOff x="-994897" y="1856153"/>
            <a:chExt cx="439054" cy="410725"/>
          </a:xfrm>
        </p:grpSpPr>
        <p:sp>
          <p:nvSpPr>
            <p:cNvPr id="57" name="椭圆 56">
              <a:extLst>
                <a:ext uri="{FF2B5EF4-FFF2-40B4-BE49-F238E27FC236}">
                  <a16:creationId xmlns:a16="http://schemas.microsoft.com/office/drawing/2014/main" id="{EBB60023-26CB-476B-8CCD-D9D7FEAB2617}"/>
                </a:ext>
              </a:extLst>
            </p:cNvPr>
            <p:cNvSpPr/>
            <p:nvPr/>
          </p:nvSpPr>
          <p:spPr>
            <a:xfrm>
              <a:off x="-994897" y="1856153"/>
              <a:ext cx="413060" cy="4107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rgbClr val="92D050"/>
                </a:solidFill>
              </a:endParaRPr>
            </a:p>
          </p:txBody>
        </p:sp>
        <p:sp>
          <p:nvSpPr>
            <p:cNvPr id="58" name="矩形 57">
              <a:extLst>
                <a:ext uri="{FF2B5EF4-FFF2-40B4-BE49-F238E27FC236}">
                  <a16:creationId xmlns:a16="http://schemas.microsoft.com/office/drawing/2014/main" id="{7C465512-3769-448A-8B99-E3D333884126}"/>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dirty="0">
                  <a:ln w="0"/>
                  <a:solidFill>
                    <a:srgbClr val="92D050"/>
                  </a:solidFill>
                  <a:effectLst>
                    <a:outerShdw blurRad="38100" dist="25400" dir="5400000" algn="ctr" rotWithShape="0">
                      <a:srgbClr val="6E747A">
                        <a:alpha val="43000"/>
                      </a:srgbClr>
                    </a:outerShdw>
                  </a:effectLst>
                </a:rPr>
                <a:t>3</a:t>
              </a:r>
              <a:endParaRPr lang="zh-CN" altLang="en-US" sz="1600" b="0" cap="none" spc="0" dirty="0">
                <a:ln w="0"/>
                <a:solidFill>
                  <a:srgbClr val="92D050"/>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0341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P spid="51" grpId="0" animBg="1"/>
      <p:bldP spid="51" grpId="1" animBg="1"/>
      <p:bldP spid="54" grpId="0" animBg="1"/>
      <p:bldP spid="54" grpId="1" animBg="1"/>
      <p:bldP spid="55" grpId="0" animBg="1"/>
      <p:bldP spid="5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1</a:t>
            </a:r>
            <a:endParaRPr lang="zh-CN" altLang="en-US" sz="2400" dirty="0">
              <a:solidFill>
                <a:srgbClr val="FF0000"/>
              </a:solidFill>
            </a:endParaRPr>
          </a:p>
        </p:txBody>
      </p:sp>
      <p:pic>
        <p:nvPicPr>
          <p:cNvPr id="5" name="图片 4">
            <a:extLst>
              <a:ext uri="{FF2B5EF4-FFF2-40B4-BE49-F238E27FC236}">
                <a16:creationId xmlns:a16="http://schemas.microsoft.com/office/drawing/2014/main"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1B716A7-110B-4DD5-B865-1A2D4CFAE6DA}"/>
              </a:ext>
            </a:extLst>
          </p:cNvPr>
          <p:cNvPicPr>
            <a:picLocks noChangeAspect="1"/>
          </p:cNvPicPr>
          <p:nvPr/>
        </p:nvPicPr>
        <p:blipFill>
          <a:blip r:embed="rId4"/>
          <a:stretch>
            <a:fillRect/>
          </a:stretch>
        </p:blipFill>
        <p:spPr>
          <a:xfrm>
            <a:off x="35496" y="2711688"/>
            <a:ext cx="6388746" cy="3878881"/>
          </a:xfrm>
          <a:prstGeom prst="rect">
            <a:avLst/>
          </a:prstGeom>
        </p:spPr>
      </p:pic>
      <p:sp>
        <p:nvSpPr>
          <p:cNvPr id="14" name="矩形 13">
            <a:extLst>
              <a:ext uri="{FF2B5EF4-FFF2-40B4-BE49-F238E27FC236}">
                <a16:creationId xmlns:a16="http://schemas.microsoft.com/office/drawing/2014/main" id="{B19743AD-1292-4F99-82B6-C288840D7CBE}"/>
              </a:ext>
            </a:extLst>
          </p:cNvPr>
          <p:cNvSpPr/>
          <p:nvPr/>
        </p:nvSpPr>
        <p:spPr>
          <a:xfrm>
            <a:off x="35496" y="2364765"/>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F132CAC-1ECF-479C-B7CC-95CA7AFEF475}"/>
              </a:ext>
            </a:extLst>
          </p:cNvPr>
          <p:cNvSpPr txBox="1"/>
          <p:nvPr/>
        </p:nvSpPr>
        <p:spPr>
          <a:xfrm>
            <a:off x="164708" y="2325337"/>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id="{848785D1-277D-4904-9B9B-920948C745C5}"/>
              </a:ext>
            </a:extLst>
          </p:cNvPr>
          <p:cNvSpPr/>
          <p:nvPr/>
        </p:nvSpPr>
        <p:spPr>
          <a:xfrm>
            <a:off x="2365429" y="4072963"/>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AF20810-C6F5-4795-8F1E-33A052524D17}"/>
              </a:ext>
            </a:extLst>
          </p:cNvPr>
          <p:cNvSpPr/>
          <p:nvPr/>
        </p:nvSpPr>
        <p:spPr>
          <a:xfrm>
            <a:off x="6516216" y="2359257"/>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EDEAC375-4459-4755-9554-33161F08DC2E}"/>
              </a:ext>
            </a:extLst>
          </p:cNvPr>
          <p:cNvSpPr txBox="1"/>
          <p:nvPr/>
        </p:nvSpPr>
        <p:spPr>
          <a:xfrm>
            <a:off x="6696985" y="2431123"/>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id="{0C26E568-5338-4E93-A2D9-2180EC5DDFEC}"/>
              </a:ext>
            </a:extLst>
          </p:cNvPr>
          <p:cNvCxnSpPr/>
          <p:nvPr/>
        </p:nvCxnSpPr>
        <p:spPr>
          <a:xfrm>
            <a:off x="6610173" y="2954343"/>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id="{658C37BD-E9DF-48E8-BCA9-953121B54941}"/>
              </a:ext>
            </a:extLst>
          </p:cNvPr>
          <p:cNvCxnSpPr>
            <a:cxnSpLocks/>
            <a:stCxn id="19" idx="0"/>
            <a:endCxn id="19" idx="2"/>
          </p:cNvCxnSpPr>
          <p:nvPr/>
        </p:nvCxnSpPr>
        <p:spPr>
          <a:xfrm>
            <a:off x="7762898" y="2359257"/>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08A588A-DE86-4911-B2E0-A6D6CE78327E}"/>
              </a:ext>
            </a:extLst>
          </p:cNvPr>
          <p:cNvSpPr txBox="1"/>
          <p:nvPr/>
        </p:nvSpPr>
        <p:spPr>
          <a:xfrm>
            <a:off x="7839254" y="2543204"/>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id="{26BD13A5-B3EA-4267-AE62-B243B9E3CC3B}"/>
              </a:ext>
            </a:extLst>
          </p:cNvPr>
          <p:cNvSpPr txBox="1"/>
          <p:nvPr/>
        </p:nvSpPr>
        <p:spPr>
          <a:xfrm>
            <a:off x="6547018" y="3067850"/>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C698C00-CC79-4EBC-A13C-93E416A38558}"/>
                  </a:ext>
                </a:extLst>
              </p:cNvPr>
              <p:cNvSpPr txBox="1"/>
              <p:nvPr/>
            </p:nvSpPr>
            <p:spPr>
              <a:xfrm>
                <a:off x="7837708" y="3034882"/>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034882"/>
                <a:ext cx="1342293" cy="1323439"/>
              </a:xfrm>
              <a:prstGeom prst="rect">
                <a:avLst/>
              </a:prstGeom>
              <a:blipFill>
                <a:blip r:embed="rId5"/>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49BFC193-DAAD-4B44-BE0C-31563880570B}"/>
              </a:ext>
            </a:extLst>
          </p:cNvPr>
          <p:cNvCxnSpPr>
            <a:cxnSpLocks/>
          </p:cNvCxnSpPr>
          <p:nvPr/>
        </p:nvCxnSpPr>
        <p:spPr>
          <a:xfrm>
            <a:off x="7609145" y="319185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CCED437-E98D-4744-8AD4-989D2ED285AC}"/>
              </a:ext>
            </a:extLst>
          </p:cNvPr>
          <p:cNvCxnSpPr>
            <a:cxnSpLocks/>
          </p:cNvCxnSpPr>
          <p:nvPr/>
        </p:nvCxnSpPr>
        <p:spPr>
          <a:xfrm>
            <a:off x="7609145" y="340787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0C4DD74-52B8-43F6-AEF6-B054F1B37CF3}"/>
              </a:ext>
            </a:extLst>
          </p:cNvPr>
          <p:cNvCxnSpPr>
            <a:cxnSpLocks/>
          </p:cNvCxnSpPr>
          <p:nvPr/>
        </p:nvCxnSpPr>
        <p:spPr>
          <a:xfrm>
            <a:off x="7609145" y="363413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C134869-6D92-4D15-9416-D03C443B4539}"/>
              </a:ext>
            </a:extLst>
          </p:cNvPr>
          <p:cNvCxnSpPr>
            <a:cxnSpLocks/>
          </p:cNvCxnSpPr>
          <p:nvPr/>
        </p:nvCxnSpPr>
        <p:spPr>
          <a:xfrm>
            <a:off x="7609145" y="3839925"/>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id="{E03DA343-8E69-4E3E-8A5E-33755FDDF9A8}"/>
              </a:ext>
            </a:extLst>
          </p:cNvPr>
          <p:cNvSpPr/>
          <p:nvPr/>
        </p:nvSpPr>
        <p:spPr>
          <a:xfrm>
            <a:off x="6206261" y="3774017"/>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D3EE8114-A19C-4A43-914C-DA3B538CD469}"/>
              </a:ext>
            </a:extLst>
          </p:cNvPr>
          <p:cNvSpPr/>
          <p:nvPr/>
        </p:nvSpPr>
        <p:spPr>
          <a:xfrm rot="5400000">
            <a:off x="7505537" y="2050815"/>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073877D3-8246-4533-A868-E1FC9A0234E3}"/>
              </a:ext>
            </a:extLst>
          </p:cNvPr>
          <p:cNvSpPr txBox="1"/>
          <p:nvPr/>
        </p:nvSpPr>
        <p:spPr>
          <a:xfrm>
            <a:off x="6003052" y="3987729"/>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id="{E370969F-5F7A-4F19-8A2A-65B3240A0131}"/>
              </a:ext>
            </a:extLst>
          </p:cNvPr>
          <p:cNvSpPr txBox="1"/>
          <p:nvPr/>
        </p:nvSpPr>
        <p:spPr>
          <a:xfrm>
            <a:off x="7188934" y="2043828"/>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id="{A88BC0F9-F828-436C-8ABA-123FD021119A}"/>
              </a:ext>
            </a:extLst>
          </p:cNvPr>
          <p:cNvSpPr txBox="1"/>
          <p:nvPr/>
        </p:nvSpPr>
        <p:spPr>
          <a:xfrm>
            <a:off x="6416982" y="4246021"/>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id="{4FFA9528-E94F-47B9-8DD2-04DA47AB5669}"/>
              </a:ext>
            </a:extLst>
          </p:cNvPr>
          <p:cNvSpPr/>
          <p:nvPr/>
        </p:nvSpPr>
        <p:spPr>
          <a:xfrm>
            <a:off x="128789" y="926037"/>
            <a:ext cx="9037065" cy="107898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6D57D265-F45A-4057-87EA-4B03887C4E26}"/>
              </a:ext>
            </a:extLst>
          </p:cNvPr>
          <p:cNvSpPr txBox="1"/>
          <p:nvPr/>
        </p:nvSpPr>
        <p:spPr>
          <a:xfrm>
            <a:off x="104748" y="1073731"/>
            <a:ext cx="8930757" cy="646986"/>
          </a:xfrm>
          <a:prstGeom prst="roundRect">
            <a:avLst/>
          </a:prstGeom>
          <a:noFill/>
        </p:spPr>
        <p:txBody>
          <a:bodyPr wrap="square" rtlCol="0">
            <a:spAutoFit/>
          </a:bodyPr>
          <a:lstStyle/>
          <a:p>
            <a:r>
              <a:rPr lang="zh-CN" altLang="en-US" sz="1600" dirty="0"/>
              <a:t>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。对这些因素的定性定量刻画是关键。</a:t>
            </a:r>
            <a:endParaRPr lang="en-US" altLang="zh-CN" sz="1600" dirty="0"/>
          </a:p>
        </p:txBody>
      </p:sp>
    </p:spTree>
    <p:extLst>
      <p:ext uri="{BB962C8B-B14F-4D97-AF65-F5344CB8AC3E}">
        <p14:creationId xmlns:p14="http://schemas.microsoft.com/office/powerpoint/2010/main" val="38835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id="{ACC23A17-2525-4C6E-9D20-FDAB5E699EBB}"/>
              </a:ext>
            </a:extLst>
          </p:cNvPr>
          <p:cNvSpPr/>
          <p:nvPr/>
        </p:nvSpPr>
        <p:spPr>
          <a:xfrm rot="16200000">
            <a:off x="6640682" y="4167734"/>
            <a:ext cx="515098"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id="{3444F26D-CF9B-42DC-B011-5DA8E7BF2068}"/>
              </a:ext>
            </a:extLst>
          </p:cNvPr>
          <p:cNvSpPr/>
          <p:nvPr/>
        </p:nvSpPr>
        <p:spPr>
          <a:xfrm>
            <a:off x="6548777" y="4200083"/>
            <a:ext cx="609461" cy="276999"/>
          </a:xfrm>
          <a:prstGeom prst="rect">
            <a:avLst/>
          </a:prstGeom>
        </p:spPr>
        <p:txBody>
          <a:bodyPr wrap="squar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id="{FBE734CC-068A-49D0-8915-96F4ED623830}"/>
              </a:ext>
            </a:extLst>
          </p:cNvPr>
          <p:cNvSpPr/>
          <p:nvPr/>
        </p:nvSpPr>
        <p:spPr>
          <a:xfrm>
            <a:off x="478823" y="2512641"/>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id="{E9DB77D7-8FB4-476F-829F-5A537CD5F738}"/>
              </a:ext>
            </a:extLst>
          </p:cNvPr>
          <p:cNvSpPr/>
          <p:nvPr/>
        </p:nvSpPr>
        <p:spPr>
          <a:xfrm>
            <a:off x="5030822" y="2521987"/>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2</a:t>
            </a:r>
            <a:endParaRPr lang="zh-CN" altLang="en-US" sz="2400" dirty="0">
              <a:solidFill>
                <a:srgbClr val="FF0000"/>
              </a:solidFill>
            </a:endParaRPr>
          </a:p>
        </p:txBody>
      </p:sp>
      <p:sp>
        <p:nvSpPr>
          <p:cNvPr id="5" name="流程图: 磁盘 4">
            <a:extLst>
              <a:ext uri="{FF2B5EF4-FFF2-40B4-BE49-F238E27FC236}">
                <a16:creationId xmlns:a16="http://schemas.microsoft.com/office/drawing/2014/main" id="{41FEC286-58AA-4AEA-9D8A-0BBD3EC5BC11}"/>
              </a:ext>
            </a:extLst>
          </p:cNvPr>
          <p:cNvSpPr/>
          <p:nvPr/>
        </p:nvSpPr>
        <p:spPr>
          <a:xfrm>
            <a:off x="35496" y="978890"/>
            <a:ext cx="1138947" cy="100236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mc:AlternateContent xmlns:mc="http://schemas.openxmlformats.org/markup-compatibility/2006" xmlns:a14="http://schemas.microsoft.com/office/drawing/2010/main">
        <mc:Choice Requires="a14">
          <p:sp>
            <p:nvSpPr>
              <p:cNvPr id="6" name="流程图: 磁盘 5">
                <a:extLst>
                  <a:ext uri="{FF2B5EF4-FFF2-40B4-BE49-F238E27FC236}">
                    <a16:creationId xmlns:a16="http://schemas.microsoft.com/office/drawing/2014/main" id="{C55642D7-D698-471C-8E14-A904AD502AB0}"/>
                  </a:ext>
                </a:extLst>
              </p:cNvPr>
              <p:cNvSpPr/>
              <p:nvPr/>
            </p:nvSpPr>
            <p:spPr>
              <a:xfrm>
                <a:off x="7082897" y="894430"/>
                <a:ext cx="1902279" cy="121702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扩散系数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𝐿</m:t>
                        </m:r>
                      </m:sub>
                    </m:sSub>
                  </m:oMath>
                </a14:m>
                <a:r>
                  <a:rPr lang="en-US" altLang="zh-CN" sz="1600" dirty="0"/>
                  <a:t>,</a:t>
                </a:r>
                <a:r>
                  <a:rPr lang="zh-CN" altLang="en-US" sz="1600" dirty="0"/>
                  <a:t> </a:t>
                </a:r>
                <a:endParaRPr lang="en-US" altLang="zh-CN" sz="1600" dirty="0"/>
              </a:p>
              <a:p>
                <a:pPr algn="ctr"/>
                <a:r>
                  <a:rPr lang="zh-CN" altLang="en-US" sz="1600" dirty="0"/>
                  <a:t>层错能</a:t>
                </a:r>
                <a14:m>
                  <m:oMath xmlns:m="http://schemas.openxmlformats.org/officeDocument/2006/math">
                    <m:r>
                      <m:rPr>
                        <m:sty m:val="p"/>
                      </m:rPr>
                      <a:rPr lang="el-GR" altLang="zh-CN" sz="1600" i="1" smtClean="0">
                        <a:latin typeface="Cambria Math" panose="02040503050406030204" pitchFamily="18" charset="0"/>
                      </a:rPr>
                      <m:t>Γ</m:t>
                    </m:r>
                  </m:oMath>
                </a14:m>
                <a:r>
                  <a:rPr lang="en-US" altLang="zh-CN" sz="1600" dirty="0"/>
                  <a:t>,</a:t>
                </a:r>
              </a:p>
              <a:p>
                <a:pPr algn="ctr"/>
                <a:r>
                  <a:rPr lang="zh-CN" altLang="en-US" sz="1600" dirty="0"/>
                  <a:t>晶格常数</a:t>
                </a:r>
                <a14:m>
                  <m:oMath xmlns:m="http://schemas.openxmlformats.org/officeDocument/2006/math">
                    <m:r>
                      <a:rPr lang="en-US" altLang="zh-CN" sz="1600" b="0" i="1" smtClean="0">
                        <a:latin typeface="Cambria Math" panose="02040503050406030204" pitchFamily="18" charset="0"/>
                      </a:rPr>
                      <m:t>𝐿</m:t>
                    </m:r>
                  </m:oMath>
                </a14:m>
                <a:r>
                  <a:rPr lang="en-US" altLang="zh-CN" sz="1600" dirty="0"/>
                  <a:t>,</a:t>
                </a:r>
              </a:p>
              <a:p>
                <a:pPr algn="ctr"/>
                <a:r>
                  <a:rPr lang="zh-CN" altLang="en-US" sz="1600" dirty="0"/>
                  <a:t>剪切模量</a:t>
                </a:r>
                <a14:m>
                  <m:oMath xmlns:m="http://schemas.openxmlformats.org/officeDocument/2006/math">
                    <m:r>
                      <a:rPr lang="en-US" altLang="zh-CN" sz="1600" b="0" i="1" smtClean="0">
                        <a:latin typeface="Cambria Math" panose="02040503050406030204" pitchFamily="18" charset="0"/>
                      </a:rPr>
                      <m:t>𝐺</m:t>
                    </m:r>
                  </m:oMath>
                </a14:m>
                <a:endParaRPr lang="zh-CN" altLang="en-US" sz="1600" dirty="0"/>
              </a:p>
            </p:txBody>
          </p:sp>
        </mc:Choice>
        <mc:Fallback xmlns="">
          <p:sp>
            <p:nvSpPr>
              <p:cNvPr id="6" name="流程图: 磁盘 5">
                <a:extLst>
                  <a:ext uri="{FF2B5EF4-FFF2-40B4-BE49-F238E27FC236}">
                    <a16:creationId xmlns:a16="http://schemas.microsoft.com/office/drawing/2014/main" xmlns:a14="http://schemas.microsoft.com/office/drawing/2010/main" xmlns="" id="{C55642D7-D698-471C-8E14-A904AD502AB0}"/>
                  </a:ext>
                </a:extLst>
              </p:cNvPr>
              <p:cNvSpPr>
                <a:spLocks noRot="1" noChangeAspect="1" noMove="1" noResize="1" noEditPoints="1" noAdjustHandles="1" noChangeArrowheads="1" noChangeShapeType="1" noTextEdit="1"/>
              </p:cNvSpPr>
              <p:nvPr/>
            </p:nvSpPr>
            <p:spPr>
              <a:xfrm>
                <a:off x="7082897" y="894430"/>
                <a:ext cx="1902279" cy="1217024"/>
              </a:xfrm>
              <a:prstGeom prst="flowChartMagneticDisk">
                <a:avLst/>
              </a:prstGeom>
              <a:blipFill rotWithShape="0">
                <a:blip r:embed="rId3"/>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841D3567-3232-446C-B457-27A6CA125278}"/>
              </a:ext>
            </a:extLst>
          </p:cNvPr>
          <p:cNvSpPr/>
          <p:nvPr/>
        </p:nvSpPr>
        <p:spPr>
          <a:xfrm>
            <a:off x="5595681" y="1026938"/>
            <a:ext cx="831968" cy="9520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解析式</a:t>
            </a:r>
          </a:p>
        </p:txBody>
      </p:sp>
      <p:sp>
        <p:nvSpPr>
          <p:cNvPr id="12" name="矩形 11">
            <a:extLst>
              <a:ext uri="{FF2B5EF4-FFF2-40B4-BE49-F238E27FC236}">
                <a16:creationId xmlns:a16="http://schemas.microsoft.com/office/drawing/2014/main" id="{348F0673-9524-4FF1-91B0-B2DAB71B4B21}"/>
              </a:ext>
            </a:extLst>
          </p:cNvPr>
          <p:cNvSpPr/>
          <p:nvPr/>
        </p:nvSpPr>
        <p:spPr>
          <a:xfrm>
            <a:off x="1841128" y="1007259"/>
            <a:ext cx="938472" cy="9439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latin typeface="Times New Roman" panose="02020603050405020304" pitchFamily="18" charset="0"/>
                <a:cs typeface="Times New Roman" panose="02020603050405020304" pitchFamily="18" charset="0"/>
              </a:rPr>
              <a:t>Thermo</a:t>
            </a:r>
            <a:endParaRPr lang="en-US" altLang="zh-CN" dirty="0">
              <a:latin typeface="Times New Roman" panose="02020603050405020304" pitchFamily="18" charset="0"/>
              <a:cs typeface="Times New Roman" panose="02020603050405020304" pitchFamily="18" charset="0"/>
            </a:endParaRPr>
          </a:p>
          <a:p>
            <a:pPr algn="ctr"/>
            <a:r>
              <a:rPr lang="en-US" altLang="zh-CN" dirty="0" err="1">
                <a:latin typeface="Times New Roman" panose="02020603050405020304" pitchFamily="18" charset="0"/>
                <a:cs typeface="Times New Roman" panose="02020603050405020304" pitchFamily="18" charset="0"/>
              </a:rPr>
              <a:t>Calc</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流程图: 磁盘 12">
                <a:extLst>
                  <a:ext uri="{FF2B5EF4-FFF2-40B4-BE49-F238E27FC236}">
                    <a16:creationId xmlns:a16="http://schemas.microsoft.com/office/drawing/2014/main" id="{B7E39190-C2AF-438F-8F72-FFAEA7E18DDB}"/>
                  </a:ext>
                </a:extLst>
              </p:cNvPr>
              <p:cNvSpPr/>
              <p:nvPr/>
            </p:nvSpPr>
            <p:spPr>
              <a:xfrm>
                <a:off x="3284572" y="845231"/>
                <a:ext cx="1680363" cy="12876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相体积分数</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𝑋</m:t>
                        </m:r>
                      </m:e>
                      <m:sup>
                        <m:r>
                          <m:rPr>
                            <m:sty m:val="p"/>
                          </m:rPr>
                          <a:rPr lang="en-US" altLang="zh-CN" sz="1600" i="1">
                            <a:latin typeface="Cambria Math" panose="02040503050406030204" pitchFamily="18" charset="0"/>
                          </a:rPr>
                          <m:t>γ</m:t>
                        </m:r>
                        <m:r>
                          <a:rPr lang="en-US" altLang="zh-CN" sz="1600" b="0" i="1" smtClean="0">
                            <a:latin typeface="Cambria Math" panose="02040503050406030204" pitchFamily="18" charset="0"/>
                          </a:rPr>
                          <m:t>′</m:t>
                        </m:r>
                      </m:sup>
                    </m:sSup>
                  </m:oMath>
                </a14:m>
                <a:r>
                  <a:rPr lang="en-US" altLang="zh-CN" sz="1600" dirty="0"/>
                  <a:t>,</a:t>
                </a:r>
              </a:p>
              <a:p>
                <a:pPr algn="ctr"/>
                <a:r>
                  <a:rPr lang="zh-CN" altLang="en-US" sz="1600" dirty="0"/>
                  <a:t>元素分配</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sub>
                    </m:sSub>
                  </m:oMath>
                </a14:m>
                <a:r>
                  <a:rPr lang="en-US" altLang="zh-CN" sz="1600" dirty="0"/>
                  <a:t>,</a:t>
                </a:r>
              </a:p>
              <a:p>
                <a:pPr algn="ctr"/>
                <a:r>
                  <a:rPr lang="zh-CN" altLang="en-US" sz="1600" dirty="0"/>
                  <a:t>元素占位</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𝑖</m:t>
                        </m:r>
                      </m:sub>
                      <m:sup>
                        <m:r>
                          <a:rPr lang="en-US" altLang="zh-CN" sz="1600" b="0" i="1" smtClean="0">
                            <a:latin typeface="Cambria Math" panose="02040503050406030204" pitchFamily="18" charset="0"/>
                          </a:rPr>
                          <m:t>𝑁𝑖</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𝑠𝑖𝑡𝑒</m:t>
                        </m:r>
                      </m:sup>
                    </m:sSubSup>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up>
                        <m:r>
                          <a:rPr lang="en-US" altLang="zh-CN" sz="1600" b="0" i="1" smtClean="0">
                            <a:latin typeface="Cambria Math" panose="02040503050406030204" pitchFamily="18" charset="0"/>
                          </a:rPr>
                          <m:t>𝐴𝑙</m:t>
                        </m:r>
                        <m:r>
                          <a:rPr lang="en-US" altLang="zh-CN" sz="1600" i="1">
                            <a:latin typeface="Cambria Math" panose="02040503050406030204" pitchFamily="18" charset="0"/>
                          </a:rPr>
                          <m:t> </m:t>
                        </m:r>
                        <m:r>
                          <a:rPr lang="en-US" altLang="zh-CN" sz="1600" i="1">
                            <a:latin typeface="Cambria Math" panose="02040503050406030204" pitchFamily="18" charset="0"/>
                          </a:rPr>
                          <m:t>𝑠𝑖𝑡𝑒</m:t>
                        </m:r>
                      </m:sup>
                    </m:sSubSup>
                  </m:oMath>
                </a14:m>
                <a:endParaRPr lang="zh-CN" altLang="en-US" sz="1600" dirty="0"/>
              </a:p>
            </p:txBody>
          </p:sp>
        </mc:Choice>
        <mc:Fallback xmlns="">
          <p:sp>
            <p:nvSpPr>
              <p:cNvPr id="13" name="流程图: 磁盘 12">
                <a:extLst>
                  <a:ext uri="{FF2B5EF4-FFF2-40B4-BE49-F238E27FC236}">
                    <a16:creationId xmlns:a16="http://schemas.microsoft.com/office/drawing/2014/main" xmlns:a14="http://schemas.microsoft.com/office/drawing/2010/main" xmlns="" id="{B7E39190-C2AF-438F-8F72-FFAEA7E18DDB}"/>
                  </a:ext>
                </a:extLst>
              </p:cNvPr>
              <p:cNvSpPr>
                <a:spLocks noRot="1" noChangeAspect="1" noMove="1" noResize="1" noEditPoints="1" noAdjustHandles="1" noChangeArrowheads="1" noChangeShapeType="1" noTextEdit="1"/>
              </p:cNvSpPr>
              <p:nvPr/>
            </p:nvSpPr>
            <p:spPr>
              <a:xfrm>
                <a:off x="3284572" y="845231"/>
                <a:ext cx="1680363" cy="1287625"/>
              </a:xfrm>
              <a:prstGeom prst="flowChartMagneticDisk">
                <a:avLst/>
              </a:prstGeom>
              <a:blipFill rotWithShape="0">
                <a:blip r:embed="rId4"/>
                <a:stretch>
                  <a:fillRect/>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A6E6F0FF-C5B6-4B9F-A3B3-5BAE4C5BADCD}"/>
              </a:ext>
            </a:extLst>
          </p:cNvPr>
          <p:cNvCxnSpPr>
            <a:cxnSpLocks/>
            <a:stCxn id="5" idx="4"/>
            <a:endCxn id="12" idx="1"/>
          </p:cNvCxnSpPr>
          <p:nvPr/>
        </p:nvCxnSpPr>
        <p:spPr>
          <a:xfrm flipV="1">
            <a:off x="1174443" y="1479236"/>
            <a:ext cx="666685" cy="8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id="{F2581735-D1A9-433C-81F3-FB4DC3D239A5}"/>
              </a:ext>
            </a:extLst>
          </p:cNvPr>
          <p:cNvCxnSpPr>
            <a:cxnSpLocks/>
            <a:stCxn id="12" idx="3"/>
            <a:endCxn id="13" idx="2"/>
          </p:cNvCxnSpPr>
          <p:nvPr/>
        </p:nvCxnSpPr>
        <p:spPr>
          <a:xfrm>
            <a:off x="2779600" y="1479236"/>
            <a:ext cx="504972" cy="98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id="{FEDFBEBC-0C43-4A4D-83BC-0EE948DAA804}"/>
              </a:ext>
            </a:extLst>
          </p:cNvPr>
          <p:cNvCxnSpPr>
            <a:cxnSpLocks/>
            <a:stCxn id="7" idx="3"/>
            <a:endCxn id="6" idx="2"/>
          </p:cNvCxnSpPr>
          <p:nvPr/>
        </p:nvCxnSpPr>
        <p:spPr>
          <a:xfrm flipV="1">
            <a:off x="6427649" y="1502942"/>
            <a:ext cx="655248"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id="{24508961-FFE0-42DA-ABA6-5898766787BB}"/>
              </a:ext>
            </a:extLst>
          </p:cNvPr>
          <p:cNvCxnSpPr>
            <a:cxnSpLocks/>
            <a:stCxn id="13" idx="4"/>
            <a:endCxn id="7" idx="1"/>
          </p:cNvCxnSpPr>
          <p:nvPr/>
        </p:nvCxnSpPr>
        <p:spPr>
          <a:xfrm>
            <a:off x="4964935" y="1489044"/>
            <a:ext cx="630746" cy="138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id="{535B911E-20E3-497D-86E7-F416E1F8B68F}"/>
              </a:ext>
            </a:extLst>
          </p:cNvPr>
          <p:cNvPicPr>
            <a:picLocks noChangeAspect="1"/>
          </p:cNvPicPr>
          <p:nvPr/>
        </p:nvPicPr>
        <p:blipFill>
          <a:blip r:embed="rId5"/>
          <a:stretch>
            <a:fillRect/>
          </a:stretch>
        </p:blipFill>
        <p:spPr>
          <a:xfrm>
            <a:off x="755575" y="2512944"/>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id="{B1715DFA-1BEB-4A4A-A8FE-EF081C189F8C}"/>
              </a:ext>
            </a:extLst>
          </p:cNvPr>
          <p:cNvSpPr txBox="1"/>
          <p:nvPr/>
        </p:nvSpPr>
        <p:spPr>
          <a:xfrm>
            <a:off x="478824" y="2204864"/>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id="{6E7BDB13-EBD8-40DB-91BC-5E6F89DB5E63}"/>
              </a:ext>
            </a:extLst>
          </p:cNvPr>
          <p:cNvPicPr>
            <a:picLocks noChangeAspect="1"/>
          </p:cNvPicPr>
          <p:nvPr/>
        </p:nvPicPr>
        <p:blipFill>
          <a:blip r:embed="rId6"/>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id="{12D2DED5-8AD7-447E-AFE6-C1F4091DD051}"/>
              </a:ext>
            </a:extLst>
          </p:cNvPr>
          <p:cNvSpPr/>
          <p:nvPr/>
        </p:nvSpPr>
        <p:spPr>
          <a:xfrm rot="5400000">
            <a:off x="1711540" y="4046425"/>
            <a:ext cx="581919"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id="{F2B7A0D2-7AD7-4A3C-A3CA-4081337E93D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7385" y="3932486"/>
            <a:ext cx="771091" cy="695358"/>
          </a:xfrm>
          <a:prstGeom prst="rect">
            <a:avLst/>
          </a:prstGeom>
        </p:spPr>
      </p:pic>
      <p:sp>
        <p:nvSpPr>
          <p:cNvPr id="64" name="文本框 63">
            <a:extLst>
              <a:ext uri="{FF2B5EF4-FFF2-40B4-BE49-F238E27FC236}">
                <a16:creationId xmlns:a16="http://schemas.microsoft.com/office/drawing/2014/main" id="{CE2E1BAF-8846-48DA-9C08-429319C1DF2E}"/>
              </a:ext>
            </a:extLst>
          </p:cNvPr>
          <p:cNvSpPr txBox="1"/>
          <p:nvPr/>
        </p:nvSpPr>
        <p:spPr>
          <a:xfrm>
            <a:off x="1529051" y="4039118"/>
            <a:ext cx="976378" cy="461665"/>
          </a:xfrm>
          <a:prstGeom prst="rect">
            <a:avLst/>
          </a:prstGeom>
          <a:noFill/>
        </p:spPr>
        <p:txBody>
          <a:bodyPr wrap="square" rtlCol="0">
            <a:spAutoFit/>
          </a:bodyPr>
          <a:lstStyle/>
          <a:p>
            <a:pPr algn="ctr"/>
            <a:r>
              <a:rPr lang="en-US" altLang="zh-CN" sz="1200" dirty="0">
                <a:hlinkClick r:id="rId9" action="ppaction://hlinksldjump"/>
              </a:rPr>
              <a:t>1.Thermo</a:t>
            </a:r>
          </a:p>
          <a:p>
            <a:pPr algn="ctr"/>
            <a:r>
              <a:rPr lang="en-US" altLang="zh-CN" sz="1200" dirty="0" err="1">
                <a:hlinkClick r:id="rId9"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id="{35E9960B-9257-48AC-94BE-30223D211B0C}"/>
              </a:ext>
            </a:extLst>
          </p:cNvPr>
          <p:cNvPicPr>
            <a:picLocks noChangeAspect="1"/>
          </p:cNvPicPr>
          <p:nvPr/>
        </p:nvPicPr>
        <p:blipFill>
          <a:blip r:embed="rId10"/>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id="{5B341BF0-DC63-4BA2-82F0-E9519DD1130C}"/>
              </a:ext>
            </a:extLst>
          </p:cNvPr>
          <p:cNvPicPr>
            <a:picLocks noChangeAspect="1"/>
          </p:cNvPicPr>
          <p:nvPr/>
        </p:nvPicPr>
        <p:blipFill>
          <a:blip r:embed="rId11"/>
          <a:stretch>
            <a:fillRect/>
          </a:stretch>
        </p:blipFill>
        <p:spPr>
          <a:xfrm>
            <a:off x="5373843" y="2521831"/>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id="{29F19B66-021C-433D-A6F1-B752DED66A4C}"/>
              </a:ext>
            </a:extLst>
          </p:cNvPr>
          <p:cNvSpPr txBox="1"/>
          <p:nvPr/>
        </p:nvSpPr>
        <p:spPr>
          <a:xfrm>
            <a:off x="5008366" y="2222311"/>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id="{CBE6DDAE-3EC6-4186-8125-1CB1DE525CF2}"/>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id="{045CB944-D231-430D-9D15-6F557C6D2734}"/>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01706" y="3080523"/>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id="{FFCA6DEE-B1A3-484D-A204-1E492F62308C}"/>
              </a:ext>
            </a:extLst>
          </p:cNvPr>
          <p:cNvGrpSpPr/>
          <p:nvPr/>
        </p:nvGrpSpPr>
        <p:grpSpPr>
          <a:xfrm>
            <a:off x="35496" y="2204864"/>
            <a:ext cx="8949680" cy="4625727"/>
            <a:chOff x="35005" y="1720215"/>
            <a:chExt cx="9036496" cy="4625727"/>
          </a:xfrm>
        </p:grpSpPr>
        <p:sp>
          <p:nvSpPr>
            <p:cNvPr id="85" name="矩形 84">
              <a:extLst>
                <a:ext uri="{FF2B5EF4-FFF2-40B4-BE49-F238E27FC236}">
                  <a16:creationId xmlns:a16="http://schemas.microsoft.com/office/drawing/2014/main" id="{C18A3349-C7F5-441F-84F4-2E43DEE3BADF}"/>
                </a:ext>
              </a:extLst>
            </p:cNvPr>
            <p:cNvSpPr/>
            <p:nvPr/>
          </p:nvSpPr>
          <p:spPr>
            <a:xfrm>
              <a:off x="35005" y="1720215"/>
              <a:ext cx="9036496" cy="462572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id="{CD47477A-945E-4087-84AD-FE6EA4861489}"/>
                </a:ext>
              </a:extLst>
            </p:cNvPr>
            <p:cNvPicPr>
              <a:picLocks noChangeAspect="1"/>
            </p:cNvPicPr>
            <p:nvPr/>
          </p:nvPicPr>
          <p:blipFill>
            <a:blip r:embed="rId13"/>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id="{C576AF6C-8797-4023-803C-8FEA622F27FA}"/>
                </a:ext>
              </a:extLst>
            </p:cNvPr>
            <p:cNvPicPr>
              <a:picLocks noChangeAspect="1"/>
            </p:cNvPicPr>
            <p:nvPr/>
          </p:nvPicPr>
          <p:blipFill>
            <a:blip r:embed="rId14"/>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id="{463A47BE-C8B1-44AE-BCEA-72E718425A18}"/>
                </a:ext>
              </a:extLst>
            </p:cNvPr>
            <p:cNvPicPr>
              <a:picLocks noChangeAspect="1"/>
            </p:cNvPicPr>
            <p:nvPr/>
          </p:nvPicPr>
          <p:blipFill>
            <a:blip r:embed="rId15"/>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id="{D2235A8F-F7FA-47B5-AF11-8E8C793054C4}"/>
                </a:ext>
              </a:extLst>
            </p:cNvPr>
            <p:cNvPicPr>
              <a:picLocks noChangeAspect="1"/>
            </p:cNvPicPr>
            <p:nvPr/>
          </p:nvPicPr>
          <p:blipFill>
            <a:blip r:embed="rId16"/>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id="{B3302E15-9BD2-4541-81FA-493CD96CCC62}"/>
                </a:ext>
              </a:extLst>
            </p:cNvPr>
            <p:cNvPicPr>
              <a:picLocks noChangeAspect="1"/>
            </p:cNvPicPr>
            <p:nvPr/>
          </p:nvPicPr>
          <p:blipFill>
            <a:blip r:embed="rId17"/>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id="{978212D8-00BB-4E02-B368-B03755B404BF}"/>
                </a:ext>
              </a:extLst>
            </p:cNvPr>
            <p:cNvPicPr>
              <a:picLocks noChangeAspect="1"/>
            </p:cNvPicPr>
            <p:nvPr/>
          </p:nvPicPr>
          <p:blipFill>
            <a:blip r:embed="rId18"/>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id="{EF92C2FE-2778-411C-B5D6-2A9D6CF4AE7D}"/>
                </a:ext>
              </a:extLst>
            </p:cNvPr>
            <p:cNvPicPr>
              <a:picLocks noChangeAspect="1"/>
            </p:cNvPicPr>
            <p:nvPr/>
          </p:nvPicPr>
          <p:blipFill>
            <a:blip r:embed="rId19"/>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id="{55E5E810-B581-4918-8203-D0DBAE39134C}"/>
              </a:ext>
            </a:extLst>
          </p:cNvPr>
          <p:cNvPicPr>
            <a:picLocks noChangeAspect="1"/>
          </p:cNvPicPr>
          <p:nvPr/>
        </p:nvPicPr>
        <p:blipFill>
          <a:blip r:embed="rId20"/>
          <a:stretch>
            <a:fillRect/>
          </a:stretch>
        </p:blipFill>
        <p:spPr>
          <a:xfrm>
            <a:off x="35496" y="2181201"/>
            <a:ext cx="8949680" cy="4608831"/>
          </a:xfrm>
          <a:prstGeom prst="rect">
            <a:avLst/>
          </a:prstGeom>
        </p:spPr>
      </p:pic>
    </p:spTree>
    <p:extLst>
      <p:ext uri="{BB962C8B-B14F-4D97-AF65-F5344CB8AC3E}">
        <p14:creationId xmlns:p14="http://schemas.microsoft.com/office/powerpoint/2010/main" val="203131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a16="http://schemas.microsoft.com/office/drawing/2014/main" id="{FB5CEE58-B0F4-43AE-9F7B-C63074032CCD}"/>
              </a:ext>
            </a:extLst>
          </p:cNvPr>
          <p:cNvGrpSpPr/>
          <p:nvPr/>
        </p:nvGrpSpPr>
        <p:grpSpPr>
          <a:xfrm>
            <a:off x="173994" y="3968912"/>
            <a:ext cx="8731121" cy="2695528"/>
            <a:chOff x="-367347" y="3091493"/>
            <a:chExt cx="10190711" cy="2718635"/>
          </a:xfrm>
        </p:grpSpPr>
        <p:grpSp>
          <p:nvGrpSpPr>
            <p:cNvPr id="9" name="组合 8">
              <a:extLst>
                <a:ext uri="{FF2B5EF4-FFF2-40B4-BE49-F238E27FC236}">
                  <a16:creationId xmlns:a16="http://schemas.microsoft.com/office/drawing/2014/main" id="{632909BD-0233-43D7-9356-CBFB797FB539}"/>
                </a:ext>
              </a:extLst>
            </p:cNvPr>
            <p:cNvGrpSpPr/>
            <p:nvPr/>
          </p:nvGrpSpPr>
          <p:grpSpPr>
            <a:xfrm>
              <a:off x="-367347" y="3091493"/>
              <a:ext cx="10190711" cy="2718635"/>
              <a:chOff x="-1000278" y="3519828"/>
              <a:chExt cx="10190711" cy="2718635"/>
            </a:xfrm>
          </p:grpSpPr>
          <p:sp>
            <p:nvSpPr>
              <p:cNvPr id="11" name="矩形: 圆角 10">
                <a:extLst>
                  <a:ext uri="{FF2B5EF4-FFF2-40B4-BE49-F238E27FC236}">
                    <a16:creationId xmlns:a16="http://schemas.microsoft.com/office/drawing/2014/main"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a16="http://schemas.microsoft.com/office/drawing/2014/main"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id="{A3FEE4BB-FB7F-4E71-9E2C-E5D5839610C7}"/>
                  </a:ext>
                </a:extLst>
              </p:cNvPr>
              <p:cNvSpPr/>
              <p:nvPr/>
            </p:nvSpPr>
            <p:spPr>
              <a:xfrm>
                <a:off x="7930318" y="3554699"/>
                <a:ext cx="1260115"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a16="http://schemas.microsoft.com/office/drawing/2014/main" id="{03C04292-D3D1-4945-A940-07041F0DDE53}"/>
              </a:ext>
            </a:extLst>
          </p:cNvPr>
          <p:cNvSpPr/>
          <p:nvPr/>
        </p:nvSpPr>
        <p:spPr>
          <a:xfrm>
            <a:off x="1451622" y="4425255"/>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0BDD237-C9F5-4420-8DD4-5B765CF85463}"/>
              </a:ext>
            </a:extLst>
          </p:cNvPr>
          <p:cNvSpPr txBox="1"/>
          <p:nvPr/>
        </p:nvSpPr>
        <p:spPr>
          <a:xfrm>
            <a:off x="1442261" y="4516860"/>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a16="http://schemas.microsoft.com/office/drawing/2014/main" id="{7B7A72E4-E7C7-41D8-918F-AE5D5FA6E64A}"/>
              </a:ext>
            </a:extLst>
          </p:cNvPr>
          <p:cNvSpPr/>
          <p:nvPr/>
        </p:nvSpPr>
        <p:spPr>
          <a:xfrm>
            <a:off x="7905945" y="420037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a16="http://schemas.microsoft.com/office/drawing/2014/main" id="{4A03BA96-24E2-4633-AFCA-C6FF9F95B187}"/>
              </a:ext>
            </a:extLst>
          </p:cNvPr>
          <p:cNvPicPr>
            <a:picLocks noChangeAspect="1"/>
          </p:cNvPicPr>
          <p:nvPr/>
        </p:nvPicPr>
        <p:blipFill>
          <a:blip r:embed="rId6"/>
          <a:stretch>
            <a:fillRect/>
          </a:stretch>
        </p:blipFill>
        <p:spPr>
          <a:xfrm>
            <a:off x="7979625" y="4403144"/>
            <a:ext cx="814013" cy="252698"/>
          </a:xfrm>
          <a:prstGeom prst="rect">
            <a:avLst/>
          </a:prstGeom>
        </p:spPr>
      </p:pic>
      <p:sp>
        <p:nvSpPr>
          <p:cNvPr id="26" name="文本框 25">
            <a:extLst>
              <a:ext uri="{FF2B5EF4-FFF2-40B4-BE49-F238E27FC236}">
                <a16:creationId xmlns:a16="http://schemas.microsoft.com/office/drawing/2014/main" id="{C6F6EC8E-A6AE-469A-9AC2-8214BD9C9EC1}"/>
              </a:ext>
            </a:extLst>
          </p:cNvPr>
          <p:cNvSpPr txBox="1"/>
          <p:nvPr/>
        </p:nvSpPr>
        <p:spPr>
          <a:xfrm>
            <a:off x="7884981" y="4160433"/>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a16="http://schemas.microsoft.com/office/drawing/2014/main"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a16="http://schemas.microsoft.com/office/drawing/2014/main" id="{791D9618-2E2E-4E00-AA1A-9FDB70587DC9}"/>
              </a:ext>
            </a:extLst>
          </p:cNvPr>
          <p:cNvSpPr/>
          <p:nvPr/>
        </p:nvSpPr>
        <p:spPr>
          <a:xfrm>
            <a:off x="1086265" y="502183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E3DADE83-A388-4264-9825-9B34A703FE7A}"/>
              </a:ext>
            </a:extLst>
          </p:cNvPr>
          <p:cNvPicPr>
            <a:picLocks noChangeAspect="1"/>
          </p:cNvPicPr>
          <p:nvPr/>
        </p:nvPicPr>
        <p:blipFill>
          <a:blip r:embed="rId7"/>
          <a:stretch>
            <a:fillRect/>
          </a:stretch>
        </p:blipFill>
        <p:spPr>
          <a:xfrm>
            <a:off x="1556862" y="4953485"/>
            <a:ext cx="1149291" cy="928474"/>
          </a:xfrm>
          <a:prstGeom prst="rect">
            <a:avLst/>
          </a:prstGeom>
        </p:spPr>
      </p:pic>
      <p:sp>
        <p:nvSpPr>
          <p:cNvPr id="31" name="矩形 30">
            <a:extLst>
              <a:ext uri="{FF2B5EF4-FFF2-40B4-BE49-F238E27FC236}">
                <a16:creationId xmlns:a16="http://schemas.microsoft.com/office/drawing/2014/main" id="{1E615737-D92D-4589-877D-46B71CA99D6B}"/>
              </a:ext>
            </a:extLst>
          </p:cNvPr>
          <p:cNvSpPr/>
          <p:nvPr/>
        </p:nvSpPr>
        <p:spPr>
          <a:xfrm>
            <a:off x="7911934" y="4789678"/>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id="{31672867-EBB2-40C3-A682-3631D4E630DE}"/>
              </a:ext>
            </a:extLst>
          </p:cNvPr>
          <p:cNvSpPr/>
          <p:nvPr/>
        </p:nvSpPr>
        <p:spPr>
          <a:xfrm>
            <a:off x="7932266" y="5951984"/>
            <a:ext cx="894894"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a16="http://schemas.microsoft.com/office/drawing/2014/main" id="{200DD931-70E8-449C-B7AD-F8351669AF33}"/>
              </a:ext>
            </a:extLst>
          </p:cNvPr>
          <p:cNvPicPr>
            <a:picLocks noChangeAspect="1"/>
          </p:cNvPicPr>
          <p:nvPr/>
        </p:nvPicPr>
        <p:blipFill>
          <a:blip r:embed="rId6"/>
          <a:stretch>
            <a:fillRect/>
          </a:stretch>
        </p:blipFill>
        <p:spPr>
          <a:xfrm>
            <a:off x="7985615" y="4978337"/>
            <a:ext cx="814013" cy="252698"/>
          </a:xfrm>
          <a:prstGeom prst="rect">
            <a:avLst/>
          </a:prstGeom>
        </p:spPr>
      </p:pic>
      <p:sp>
        <p:nvSpPr>
          <p:cNvPr id="35" name="文本框 34">
            <a:extLst>
              <a:ext uri="{FF2B5EF4-FFF2-40B4-BE49-F238E27FC236}">
                <a16:creationId xmlns:a16="http://schemas.microsoft.com/office/drawing/2014/main" id="{CFB120DC-0FB6-4CB1-A0B2-09ABA227D8D7}"/>
              </a:ext>
            </a:extLst>
          </p:cNvPr>
          <p:cNvSpPr txBox="1"/>
          <p:nvPr/>
        </p:nvSpPr>
        <p:spPr>
          <a:xfrm>
            <a:off x="7890971" y="4771173"/>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a16="http://schemas.microsoft.com/office/drawing/2014/main" id="{FD080D6A-B063-4F24-9333-D12F2A245E2C}"/>
              </a:ext>
            </a:extLst>
          </p:cNvPr>
          <p:cNvPicPr>
            <a:picLocks noChangeAspect="1"/>
          </p:cNvPicPr>
          <p:nvPr/>
        </p:nvPicPr>
        <p:blipFill>
          <a:blip r:embed="rId6"/>
          <a:stretch>
            <a:fillRect/>
          </a:stretch>
        </p:blipFill>
        <p:spPr>
          <a:xfrm>
            <a:off x="8013147" y="6160789"/>
            <a:ext cx="814013" cy="252698"/>
          </a:xfrm>
          <a:prstGeom prst="rect">
            <a:avLst/>
          </a:prstGeom>
        </p:spPr>
      </p:pic>
      <p:sp>
        <p:nvSpPr>
          <p:cNvPr id="39" name="文本框 38">
            <a:extLst>
              <a:ext uri="{FF2B5EF4-FFF2-40B4-BE49-F238E27FC236}">
                <a16:creationId xmlns:a16="http://schemas.microsoft.com/office/drawing/2014/main" id="{11C55BD2-E9B7-4005-82BF-B4B8D616ED6E}"/>
              </a:ext>
            </a:extLst>
          </p:cNvPr>
          <p:cNvSpPr txBox="1"/>
          <p:nvPr/>
        </p:nvSpPr>
        <p:spPr>
          <a:xfrm>
            <a:off x="7918503" y="5953625"/>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a16="http://schemas.microsoft.com/office/drawing/2014/main" id="{C1BA1B12-AF67-4FB5-80EE-1B3C9B251798}"/>
              </a:ext>
            </a:extLst>
          </p:cNvPr>
          <p:cNvGrpSpPr/>
          <p:nvPr/>
        </p:nvGrpSpPr>
        <p:grpSpPr>
          <a:xfrm>
            <a:off x="274870" y="4267206"/>
            <a:ext cx="1533060" cy="1404348"/>
            <a:chOff x="409746" y="1799887"/>
            <a:chExt cx="1789343" cy="1517068"/>
          </a:xfrm>
        </p:grpSpPr>
        <p:grpSp>
          <p:nvGrpSpPr>
            <p:cNvPr id="45" name="组合 44">
              <a:extLst>
                <a:ext uri="{FF2B5EF4-FFF2-40B4-BE49-F238E27FC236}">
                  <a16:creationId xmlns:a16="http://schemas.microsoft.com/office/drawing/2014/main"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a16="http://schemas.microsoft.com/office/drawing/2014/main"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a16="http://schemas.microsoft.com/office/drawing/2014/main"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id="{4C1887ED-39E8-4E1A-8829-1AC2A17E259B}"/>
                </a:ext>
              </a:extLst>
            </p:cNvPr>
            <p:cNvSpPr txBox="1"/>
            <p:nvPr/>
          </p:nvSpPr>
          <p:spPr>
            <a:xfrm>
              <a:off x="409746" y="1799887"/>
              <a:ext cx="1789343" cy="698209"/>
            </a:xfrm>
            <a:prstGeom prst="rect">
              <a:avLst/>
            </a:prstGeom>
            <a:noFill/>
          </p:spPr>
          <p:txBody>
            <a:bodyPr wrap="square" rtlCol="0">
              <a:spAutoFit/>
            </a:bodyPr>
            <a:lstStyle/>
            <a:p>
              <a:r>
                <a:rPr lang="zh-CN" altLang="en-US" dirty="0"/>
                <a:t>学习</a:t>
              </a:r>
              <a:endParaRPr lang="en-US" altLang="zh-CN" dirty="0"/>
            </a:p>
            <a:p>
              <a:r>
                <a:rPr lang="zh-CN" altLang="en-US" dirty="0"/>
                <a:t>样本</a:t>
              </a:r>
            </a:p>
          </p:txBody>
        </p:sp>
      </p:grpSp>
      <p:sp>
        <p:nvSpPr>
          <p:cNvPr id="61" name="文本框 60">
            <a:extLst>
              <a:ext uri="{FF2B5EF4-FFF2-40B4-BE49-F238E27FC236}">
                <a16:creationId xmlns:a16="http://schemas.microsoft.com/office/drawing/2014/main"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根据材料数据通常呈现</a:t>
            </a:r>
            <a:r>
              <a:rPr lang="zh-CN" altLang="en-US" sz="2000" b="1" dirty="0">
                <a:solidFill>
                  <a:srgbClr val="FF0000"/>
                </a:solidFill>
              </a:rPr>
              <a:t>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id="{B2332F02-0052-4990-A2CE-C2E9DDE83EC8}"/>
              </a:ext>
            </a:extLst>
          </p:cNvPr>
          <p:cNvSpPr txBox="1"/>
          <p:nvPr/>
        </p:nvSpPr>
        <p:spPr>
          <a:xfrm>
            <a:off x="3687578" y="5436894"/>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id="{D54C833F-913C-4087-BD1A-A380C1A5D544}"/>
              </a:ext>
            </a:extLst>
          </p:cNvPr>
          <p:cNvSpPr txBox="1"/>
          <p:nvPr/>
        </p:nvSpPr>
        <p:spPr>
          <a:xfrm>
            <a:off x="8181132" y="5428901"/>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a16="http://schemas.microsoft.com/office/drawing/2014/main"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4B7B858E-E5F5-4198-9C57-D5E19F05CC3D}"/>
              </a:ext>
            </a:extLst>
          </p:cNvPr>
          <p:cNvSpPr/>
          <p:nvPr/>
        </p:nvSpPr>
        <p:spPr>
          <a:xfrm>
            <a:off x="1353076" y="4003487"/>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7F0C5BD-AE35-4C52-A496-28FB77DA37FC}"/>
              </a:ext>
            </a:extLst>
          </p:cNvPr>
          <p:cNvSpPr/>
          <p:nvPr/>
        </p:nvSpPr>
        <p:spPr>
          <a:xfrm>
            <a:off x="3405536" y="4122928"/>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id="{D950A544-B64B-404F-ABB0-3C0B3AD5DAE6}"/>
              </a:ext>
            </a:extLst>
          </p:cNvPr>
          <p:cNvSpPr/>
          <p:nvPr/>
        </p:nvSpPr>
        <p:spPr>
          <a:xfrm>
            <a:off x="2933057" y="452595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E9374125-89E6-442A-9457-B345781FE435}"/>
              </a:ext>
            </a:extLst>
          </p:cNvPr>
          <p:cNvSpPr/>
          <p:nvPr/>
        </p:nvSpPr>
        <p:spPr>
          <a:xfrm>
            <a:off x="2933057" y="48998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id="{BBD44E47-E7A2-438D-940A-814556822709}"/>
              </a:ext>
            </a:extLst>
          </p:cNvPr>
          <p:cNvSpPr/>
          <p:nvPr/>
        </p:nvSpPr>
        <p:spPr>
          <a:xfrm>
            <a:off x="2924241" y="554918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id="{55D5BD5B-4149-4EC5-9356-B5E399CF677C}"/>
              </a:ext>
            </a:extLst>
          </p:cNvPr>
          <p:cNvPicPr>
            <a:picLocks noChangeAspect="1"/>
          </p:cNvPicPr>
          <p:nvPr/>
        </p:nvPicPr>
        <p:blipFill>
          <a:blip r:embed="rId8"/>
          <a:stretch>
            <a:fillRect/>
          </a:stretch>
        </p:blipFill>
        <p:spPr>
          <a:xfrm>
            <a:off x="3500392" y="4168077"/>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id="{2CD59F35-CA69-4534-A88C-7DA2DC7FAE10}"/>
              </a:ext>
            </a:extLst>
          </p:cNvPr>
          <p:cNvPicPr>
            <a:picLocks noChangeAspect="1"/>
          </p:cNvPicPr>
          <p:nvPr/>
        </p:nvPicPr>
        <p:blipFill>
          <a:blip r:embed="rId9"/>
          <a:stretch>
            <a:fillRect/>
          </a:stretch>
        </p:blipFill>
        <p:spPr>
          <a:xfrm>
            <a:off x="3500392" y="4716143"/>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id="{527CBBA6-EF81-4BF5-A048-C1F2B4444112}"/>
              </a:ext>
            </a:extLst>
          </p:cNvPr>
          <p:cNvPicPr>
            <a:picLocks noChangeAspect="1"/>
          </p:cNvPicPr>
          <p:nvPr/>
        </p:nvPicPr>
        <p:blipFill>
          <a:blip r:embed="rId10"/>
          <a:stretch>
            <a:fillRect/>
          </a:stretch>
        </p:blipFill>
        <p:spPr>
          <a:xfrm>
            <a:off x="3500392" y="5921724"/>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id="{3421C0E2-A269-44BD-B984-928E331332CB}"/>
              </a:ext>
            </a:extLst>
          </p:cNvPr>
          <p:cNvSpPr txBox="1"/>
          <p:nvPr/>
        </p:nvSpPr>
        <p:spPr>
          <a:xfrm>
            <a:off x="3450768" y="4200370"/>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a16="http://schemas.microsoft.com/office/drawing/2014/main" id="{0313CC91-4479-4108-94EE-FCCA8FA656CA}"/>
              </a:ext>
            </a:extLst>
          </p:cNvPr>
          <p:cNvSpPr txBox="1"/>
          <p:nvPr/>
        </p:nvSpPr>
        <p:spPr>
          <a:xfrm>
            <a:off x="3446402" y="4790717"/>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a16="http://schemas.microsoft.com/office/drawing/2014/main" id="{6EED5F7D-29B7-4D52-B348-4E63ED2AF427}"/>
              </a:ext>
            </a:extLst>
          </p:cNvPr>
          <p:cNvSpPr txBox="1"/>
          <p:nvPr/>
        </p:nvSpPr>
        <p:spPr>
          <a:xfrm>
            <a:off x="3405823" y="6044675"/>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a16="http://schemas.microsoft.com/office/drawing/2014/main" id="{5A659B95-360D-4CE5-98B2-59731D12034C}"/>
              </a:ext>
            </a:extLst>
          </p:cNvPr>
          <p:cNvSpPr/>
          <p:nvPr/>
        </p:nvSpPr>
        <p:spPr>
          <a:xfrm>
            <a:off x="1314463" y="2908439"/>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8FF50CDC-6140-47DF-BEFE-03C5C5E38AFA}"/>
              </a:ext>
            </a:extLst>
          </p:cNvPr>
          <p:cNvSpPr txBox="1"/>
          <p:nvPr/>
        </p:nvSpPr>
        <p:spPr>
          <a:xfrm>
            <a:off x="1386289" y="2888229"/>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a16="http://schemas.microsoft.com/office/drawing/2014/main" id="{5CEEF1DE-A3CC-4931-BA12-1579B8C87C77}"/>
              </a:ext>
            </a:extLst>
          </p:cNvPr>
          <p:cNvSpPr/>
          <p:nvPr/>
        </p:nvSpPr>
        <p:spPr>
          <a:xfrm>
            <a:off x="4549666" y="431069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C832ADAD-1B7B-4A6F-B454-6FE2E2F64BEE}"/>
              </a:ext>
            </a:extLst>
          </p:cNvPr>
          <p:cNvSpPr/>
          <p:nvPr/>
        </p:nvSpPr>
        <p:spPr>
          <a:xfrm>
            <a:off x="4837322" y="2909181"/>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5E13D233-DDF5-4877-ABEE-6619A1A37D83}"/>
              </a:ext>
            </a:extLst>
          </p:cNvPr>
          <p:cNvSpPr txBox="1"/>
          <p:nvPr/>
        </p:nvSpPr>
        <p:spPr>
          <a:xfrm>
            <a:off x="4788024" y="3070701"/>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a16="http://schemas.microsoft.com/office/drawing/2014/main" id="{2B39B7B9-0497-49CE-AA5A-FDE8A474A1A5}"/>
              </a:ext>
            </a:extLst>
          </p:cNvPr>
          <p:cNvSpPr/>
          <p:nvPr/>
        </p:nvSpPr>
        <p:spPr>
          <a:xfrm>
            <a:off x="4549666" y="486282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id="{07F06710-78A9-47A4-8FEC-C420ABC3A472}"/>
              </a:ext>
            </a:extLst>
          </p:cNvPr>
          <p:cNvSpPr/>
          <p:nvPr/>
        </p:nvSpPr>
        <p:spPr>
          <a:xfrm>
            <a:off x="4560114" y="601808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id="{767C7E48-7E38-4006-81E0-43E24FE4867D}"/>
              </a:ext>
            </a:extLst>
          </p:cNvPr>
          <p:cNvSpPr/>
          <p:nvPr/>
        </p:nvSpPr>
        <p:spPr>
          <a:xfrm>
            <a:off x="7613340" y="431227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id="{ECA77F04-22B0-4407-BB4C-DAFD5077AD12}"/>
              </a:ext>
            </a:extLst>
          </p:cNvPr>
          <p:cNvSpPr/>
          <p:nvPr/>
        </p:nvSpPr>
        <p:spPr>
          <a:xfrm>
            <a:off x="7613340" y="486441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id="{272A36F5-59AB-410E-AFEC-369522EA1CD0}"/>
              </a:ext>
            </a:extLst>
          </p:cNvPr>
          <p:cNvSpPr/>
          <p:nvPr/>
        </p:nvSpPr>
        <p:spPr>
          <a:xfrm>
            <a:off x="7623788" y="6019666"/>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a16="http://schemas.microsoft.com/office/drawing/2014/main" id="{24472316-9911-42DC-9C7B-F2DE9DB53D5F}"/>
              </a:ext>
            </a:extLst>
          </p:cNvPr>
          <p:cNvSpPr/>
          <p:nvPr/>
        </p:nvSpPr>
        <p:spPr>
          <a:xfrm>
            <a:off x="7999266" y="2908439"/>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42238F6F-AA21-4DC2-8913-A5AA4984476F}"/>
              </a:ext>
            </a:extLst>
          </p:cNvPr>
          <p:cNvSpPr txBox="1"/>
          <p:nvPr/>
        </p:nvSpPr>
        <p:spPr>
          <a:xfrm>
            <a:off x="7948745" y="3029343"/>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a16="http://schemas.microsoft.com/office/drawing/2014/main" id="{9FD85A4A-4CE6-4317-B75E-A64F1C8AD4D6}"/>
              </a:ext>
            </a:extLst>
          </p:cNvPr>
          <p:cNvSpPr/>
          <p:nvPr/>
        </p:nvSpPr>
        <p:spPr>
          <a:xfrm>
            <a:off x="246426" y="2885326"/>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id="{114EEF5E-69ED-4DA0-BF42-89416B5A0729}"/>
              </a:ext>
            </a:extLst>
          </p:cNvPr>
          <p:cNvSpPr txBox="1"/>
          <p:nvPr/>
        </p:nvSpPr>
        <p:spPr>
          <a:xfrm>
            <a:off x="280077" y="2998693"/>
            <a:ext cx="673890" cy="646331"/>
          </a:xfrm>
          <a:prstGeom prst="rect">
            <a:avLst/>
          </a:prstGeom>
          <a:noFill/>
        </p:spPr>
        <p:txBody>
          <a:bodyPr wrap="square" rtlCol="0">
            <a:spAutoFit/>
          </a:bodyPr>
          <a:lstStyle/>
          <a:p>
            <a:r>
              <a:rPr lang="zh-CN" altLang="en-US" b="1" dirty="0"/>
              <a:t>输入样本</a:t>
            </a:r>
          </a:p>
        </p:txBody>
      </p:sp>
      <p:sp>
        <p:nvSpPr>
          <p:cNvPr id="94" name="箭头: 右 93">
            <a:extLst>
              <a:ext uri="{FF2B5EF4-FFF2-40B4-BE49-F238E27FC236}">
                <a16:creationId xmlns:a16="http://schemas.microsoft.com/office/drawing/2014/main" id="{DCD62D23-763F-44C7-AE99-4E5E026A858C}"/>
              </a:ext>
            </a:extLst>
          </p:cNvPr>
          <p:cNvSpPr/>
          <p:nvPr/>
        </p:nvSpPr>
        <p:spPr>
          <a:xfrm>
            <a:off x="971600"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id="{EBDAE4D1-4639-43E9-9AE1-37F08D74AA3E}"/>
              </a:ext>
            </a:extLst>
          </p:cNvPr>
          <p:cNvSpPr/>
          <p:nvPr/>
        </p:nvSpPr>
        <p:spPr>
          <a:xfrm>
            <a:off x="4499992"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id="{9024A047-BF2F-446C-B391-76BD50F6AC7F}"/>
              </a:ext>
            </a:extLst>
          </p:cNvPr>
          <p:cNvSpPr/>
          <p:nvPr/>
        </p:nvSpPr>
        <p:spPr>
          <a:xfrm>
            <a:off x="7719274" y="3078027"/>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2794008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蠕变断裂寿命的预测</a:t>
            </a:r>
          </a:p>
        </p:txBody>
      </p:sp>
      <p:graphicFrame>
        <p:nvGraphicFramePr>
          <p:cNvPr id="7" name="表格 6">
            <a:extLst>
              <a:ext uri="{FF2B5EF4-FFF2-40B4-BE49-F238E27FC236}">
                <a16:creationId xmlns:a16="http://schemas.microsoft.com/office/drawing/2014/main" id="{82B17029-76B1-49BB-B293-FF8B928B8CEC}"/>
              </a:ext>
            </a:extLst>
          </p:cNvPr>
          <p:cNvGraphicFramePr>
            <a:graphicFrameLocks noGrp="1"/>
          </p:cNvGraphicFramePr>
          <p:nvPr>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13" name="矩形: 圆角 12">
            <a:extLst>
              <a:ext uri="{FF2B5EF4-FFF2-40B4-BE49-F238E27FC236}">
                <a16:creationId xmlns:a16="http://schemas.microsoft.com/office/drawing/2014/main"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pic>
        <p:nvPicPr>
          <p:cNvPr id="20" name="Picture 4" descr="http://s1.knowsky.com/20170221/ngnvdubua2w25.png">
            <a:extLst>
              <a:ext uri="{FF2B5EF4-FFF2-40B4-BE49-F238E27FC236}">
                <a16:creationId xmlns:a16="http://schemas.microsoft.com/office/drawing/2014/main" id="{6E9F53E1-7ED3-47A0-A35D-E91925983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E545F8CC-4C77-4000-82A5-2FBD826B1CFD}"/>
              </a:ext>
            </a:extLst>
          </p:cNvPr>
          <p:cNvPicPr>
            <a:picLocks noChangeAspect="1"/>
          </p:cNvPicPr>
          <p:nvPr/>
        </p:nvPicPr>
        <p:blipFill>
          <a:blip r:embed="rId4"/>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id="{9741AB62-6F42-4E35-8A48-4B121256DD77}"/>
              </a:ext>
            </a:extLst>
          </p:cNvPr>
          <p:cNvPicPr>
            <a:picLocks noChangeAspect="1"/>
          </p:cNvPicPr>
          <p:nvPr/>
        </p:nvPicPr>
        <p:blipFill rotWithShape="1">
          <a:blip r:embed="rId5"/>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B47992F8-9E56-4DBF-94E3-A46AEB502636}"/>
              </a:ext>
            </a:extLst>
          </p:cNvPr>
          <p:cNvSpPr txBox="1"/>
          <p:nvPr/>
        </p:nvSpPr>
        <p:spPr>
          <a:xfrm>
            <a:off x="2740213" y="912470"/>
            <a:ext cx="2805109" cy="307777"/>
          </a:xfrm>
          <a:prstGeom prst="rect">
            <a:avLst/>
          </a:prstGeom>
          <a:noFill/>
        </p:spPr>
        <p:txBody>
          <a:bodyPr wrap="square" rtlCol="0">
            <a:spAutoFit/>
          </a:bodyPr>
          <a:lstStyle/>
          <a:p>
            <a:r>
              <a:rPr lang="zh-CN" altLang="en-US" sz="1400" dirty="0"/>
              <a:t>基于聚类的最优回归集成学习</a:t>
            </a:r>
          </a:p>
        </p:txBody>
      </p:sp>
      <p:sp>
        <p:nvSpPr>
          <p:cNvPr id="26" name="矩形: 圆角 25">
            <a:extLst>
              <a:ext uri="{FF2B5EF4-FFF2-40B4-BE49-F238E27FC236}">
                <a16:creationId xmlns:a16="http://schemas.microsoft.com/office/drawing/2014/main" id="{6A433363-562A-4ED3-91DF-D8CC7C4C3205}"/>
              </a:ext>
            </a:extLst>
          </p:cNvPr>
          <p:cNvSpPr/>
          <p:nvPr/>
        </p:nvSpPr>
        <p:spPr>
          <a:xfrm>
            <a:off x="455004" y="2953897"/>
            <a:ext cx="5043515" cy="3877362"/>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24AACDC-D1C6-43FD-9B75-74250B6585AD}"/>
              </a:ext>
            </a:extLst>
          </p:cNvPr>
          <p:cNvSpPr txBox="1"/>
          <p:nvPr/>
        </p:nvSpPr>
        <p:spPr>
          <a:xfrm>
            <a:off x="6218698" y="1131050"/>
            <a:ext cx="2097717" cy="307777"/>
          </a:xfrm>
          <a:prstGeom prst="rect">
            <a:avLst/>
          </a:prstGeom>
          <a:noFill/>
        </p:spPr>
        <p:txBody>
          <a:bodyPr wrap="square" rtlCol="0">
            <a:spAutoFit/>
          </a:bodyPr>
          <a:lstStyle/>
          <a:p>
            <a:r>
              <a:rPr lang="zh-CN" altLang="en-US" sz="1400" b="1" dirty="0">
                <a:solidFill>
                  <a:srgbClr val="FF0000"/>
                </a:solidFill>
              </a:rPr>
              <a:t>部分预测结果对比</a:t>
            </a:r>
          </a:p>
        </p:txBody>
      </p:sp>
      <p:sp>
        <p:nvSpPr>
          <p:cNvPr id="38" name="箭头: 右 37">
            <a:extLst>
              <a:ext uri="{FF2B5EF4-FFF2-40B4-BE49-F238E27FC236}">
                <a16:creationId xmlns:a16="http://schemas.microsoft.com/office/drawing/2014/main"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id="{4F397AFD-E60E-4F94-89B3-B195E20CA2D3}"/>
              </a:ext>
            </a:extLst>
          </p:cNvPr>
          <p:cNvSpPr/>
          <p:nvPr/>
        </p:nvSpPr>
        <p:spPr>
          <a:xfrm>
            <a:off x="5596304" y="43090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pic>
        <p:nvPicPr>
          <p:cNvPr id="3" name="图片 2">
            <a:extLst>
              <a:ext uri="{FF2B5EF4-FFF2-40B4-BE49-F238E27FC236}">
                <a16:creationId xmlns:a16="http://schemas.microsoft.com/office/drawing/2014/main" id="{72DBD41A-2693-4EAD-8C49-7E5E3ADEF34D}"/>
              </a:ext>
            </a:extLst>
          </p:cNvPr>
          <p:cNvPicPr>
            <a:picLocks noChangeAspect="1"/>
          </p:cNvPicPr>
          <p:nvPr/>
        </p:nvPicPr>
        <p:blipFill>
          <a:blip r:embed="rId6"/>
          <a:stretch>
            <a:fillRect/>
          </a:stretch>
        </p:blipFill>
        <p:spPr>
          <a:xfrm>
            <a:off x="2547526" y="1248572"/>
            <a:ext cx="3027042" cy="1258269"/>
          </a:xfrm>
          <a:prstGeom prst="rect">
            <a:avLst/>
          </a:prstGeom>
        </p:spPr>
      </p:pic>
      <p:pic>
        <p:nvPicPr>
          <p:cNvPr id="8" name="图片 7">
            <a:extLst>
              <a:ext uri="{FF2B5EF4-FFF2-40B4-BE49-F238E27FC236}">
                <a16:creationId xmlns:a16="http://schemas.microsoft.com/office/drawing/2014/main" id="{31DD1BFB-4E51-4314-BF5D-28DF4AAF4BC7}"/>
              </a:ext>
            </a:extLst>
          </p:cNvPr>
          <p:cNvPicPr>
            <a:picLocks noChangeAspect="1"/>
          </p:cNvPicPr>
          <p:nvPr/>
        </p:nvPicPr>
        <p:blipFill>
          <a:blip r:embed="rId7"/>
          <a:stretch>
            <a:fillRect/>
          </a:stretch>
        </p:blipFill>
        <p:spPr>
          <a:xfrm>
            <a:off x="825268" y="3118135"/>
            <a:ext cx="4302985" cy="2589813"/>
          </a:xfrm>
          <a:prstGeom prst="rect">
            <a:avLst/>
          </a:prstGeom>
        </p:spPr>
      </p:pic>
      <p:graphicFrame>
        <p:nvGraphicFramePr>
          <p:cNvPr id="6" name="表格 5">
            <a:extLst>
              <a:ext uri="{FF2B5EF4-FFF2-40B4-BE49-F238E27FC236}">
                <a16:creationId xmlns:a16="http://schemas.microsoft.com/office/drawing/2014/main" id="{630F2415-D415-4CB3-94D2-24BF39EE33C4}"/>
              </a:ext>
            </a:extLst>
          </p:cNvPr>
          <p:cNvGraphicFramePr>
            <a:graphicFrameLocks noGrp="1"/>
          </p:cNvGraphicFramePr>
          <p:nvPr>
            <p:extLst/>
          </p:nvPr>
        </p:nvGraphicFramePr>
        <p:xfrm>
          <a:off x="852878" y="5801008"/>
          <a:ext cx="4302984" cy="940360"/>
        </p:xfrm>
        <a:graphic>
          <a:graphicData uri="http://schemas.openxmlformats.org/drawingml/2006/table">
            <a:tbl>
              <a:tblPr>
                <a:tableStyleId>{5940675A-B579-460E-94D1-54222C63F5DA}</a:tableStyleId>
              </a:tblPr>
              <a:tblGrid>
                <a:gridCol w="1075746">
                  <a:extLst>
                    <a:ext uri="{9D8B030D-6E8A-4147-A177-3AD203B41FA5}">
                      <a16:colId xmlns:a16="http://schemas.microsoft.com/office/drawing/2014/main" val="3422434433"/>
                    </a:ext>
                  </a:extLst>
                </a:gridCol>
                <a:gridCol w="1075746">
                  <a:extLst>
                    <a:ext uri="{9D8B030D-6E8A-4147-A177-3AD203B41FA5}">
                      <a16:colId xmlns:a16="http://schemas.microsoft.com/office/drawing/2014/main" val="561786411"/>
                    </a:ext>
                  </a:extLst>
                </a:gridCol>
                <a:gridCol w="1075746">
                  <a:extLst>
                    <a:ext uri="{9D8B030D-6E8A-4147-A177-3AD203B41FA5}">
                      <a16:colId xmlns:a16="http://schemas.microsoft.com/office/drawing/2014/main" val="1912280019"/>
                    </a:ext>
                  </a:extLst>
                </a:gridCol>
                <a:gridCol w="1075746">
                  <a:extLst>
                    <a:ext uri="{9D8B030D-6E8A-4147-A177-3AD203B41FA5}">
                      <a16:colId xmlns:a16="http://schemas.microsoft.com/office/drawing/2014/main" val="3925015352"/>
                    </a:ext>
                  </a:extLst>
                </a:gridCol>
              </a:tblGrid>
              <a:tr h="188072">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多尺度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宏观尺度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微观尺度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335310055"/>
                  </a:ext>
                </a:extLst>
              </a:tr>
              <a:tr h="188072">
                <a:tc>
                  <a:txBody>
                    <a:bodyPr/>
                    <a:lstStyle/>
                    <a:p>
                      <a:pPr algn="ctr" fontAlgn="b"/>
                      <a:r>
                        <a:rPr lang="en-US" sz="1100" u="none" strike="noStrike" dirty="0">
                          <a:effectLst/>
                        </a:rPr>
                        <a:t>CORE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0.0599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0.0621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0.1081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693989834"/>
                  </a:ext>
                </a:extLst>
              </a:tr>
              <a:tr h="188072">
                <a:tc>
                  <a:txBody>
                    <a:bodyPr/>
                    <a:lstStyle/>
                    <a:p>
                      <a:pPr algn="ctr" fontAlgn="b"/>
                      <a:r>
                        <a:rPr lang="en-US" sz="1100" u="none" strike="noStrike" dirty="0">
                          <a:effectLst/>
                        </a:rPr>
                        <a:t>RF</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0.1115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1730577594"/>
                  </a:ext>
                </a:extLst>
              </a:tr>
              <a:tr h="188072">
                <a:tc>
                  <a:txBody>
                    <a:bodyPr/>
                    <a:lstStyle/>
                    <a:p>
                      <a:pPr algn="ctr" fontAlgn="b"/>
                      <a:r>
                        <a:rPr lang="en-US" sz="1100" u="none" strike="noStrike" dirty="0">
                          <a:effectLst/>
                        </a:rPr>
                        <a:t>SVR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0.1651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246120629"/>
                  </a:ext>
                </a:extLst>
              </a:tr>
              <a:tr h="188072">
                <a:tc>
                  <a:txBody>
                    <a:bodyPr/>
                    <a:lstStyle/>
                    <a:p>
                      <a:pPr algn="ctr" fontAlgn="b"/>
                      <a:r>
                        <a:rPr lang="en-US" sz="1100" u="none" strike="noStrike" dirty="0">
                          <a:effectLst/>
                        </a:rPr>
                        <a:t>GPR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0.0982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496609782"/>
                  </a:ext>
                </a:extLst>
              </a:tr>
            </a:tbl>
          </a:graphicData>
        </a:graphic>
      </p:graphicFrame>
      <p:sp>
        <p:nvSpPr>
          <p:cNvPr id="10" name="文本框 9">
            <a:extLst>
              <a:ext uri="{FF2B5EF4-FFF2-40B4-BE49-F238E27FC236}">
                <a16:creationId xmlns:a16="http://schemas.microsoft.com/office/drawing/2014/main" id="{AF12E857-29BE-4A0D-8D87-FC607082ABFD}"/>
              </a:ext>
            </a:extLst>
          </p:cNvPr>
          <p:cNvSpPr txBox="1"/>
          <p:nvPr/>
        </p:nvSpPr>
        <p:spPr>
          <a:xfrm>
            <a:off x="885329" y="3868891"/>
            <a:ext cx="4238082"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b="1" dirty="0"/>
              <a:t>结论</a:t>
            </a:r>
            <a:r>
              <a:rPr lang="en-US" altLang="zh-CN" b="1" dirty="0"/>
              <a:t>:</a:t>
            </a:r>
            <a:r>
              <a:rPr lang="zh-CN" altLang="en-US" dirty="0"/>
              <a:t>和常用的回归算法相比较，基于聚类的</a:t>
            </a:r>
            <a:r>
              <a:rPr lang="zh-CN" altLang="en-US" b="1" dirty="0">
                <a:solidFill>
                  <a:srgbClr val="FF0000"/>
                </a:solidFill>
              </a:rPr>
              <a:t>最优回归集成学习方法表现效果最好</a:t>
            </a:r>
            <a:r>
              <a:rPr lang="zh-CN" altLang="en-US" dirty="0"/>
              <a:t>；和只有宏观属性或微观属性的数据集相比，</a:t>
            </a:r>
            <a:r>
              <a:rPr lang="zh-CN" altLang="en-US" b="1" dirty="0">
                <a:solidFill>
                  <a:srgbClr val="FF0000"/>
                </a:solidFill>
              </a:rPr>
              <a:t>多尺度属性的数据集能更好的描述蠕变断裂寿命</a:t>
            </a:r>
          </a:p>
        </p:txBody>
      </p:sp>
      <p:graphicFrame>
        <p:nvGraphicFramePr>
          <p:cNvPr id="5" name="表格 4">
            <a:extLst>
              <a:ext uri="{FF2B5EF4-FFF2-40B4-BE49-F238E27FC236}">
                <a16:creationId xmlns:a16="http://schemas.microsoft.com/office/drawing/2014/main" id="{47AE1620-B91E-4FB4-8369-0B1BC1686450}"/>
              </a:ext>
            </a:extLst>
          </p:cNvPr>
          <p:cNvGraphicFramePr>
            <a:graphicFrameLocks noGrp="1"/>
          </p:cNvGraphicFramePr>
          <p:nvPr>
            <p:extLst/>
          </p:nvPr>
        </p:nvGraphicFramePr>
        <p:xfrm>
          <a:off x="6248069" y="1597883"/>
          <a:ext cx="2421920" cy="4527109"/>
        </p:xfrm>
        <a:graphic>
          <a:graphicData uri="http://schemas.openxmlformats.org/drawingml/2006/table">
            <a:tbl>
              <a:tblPr/>
              <a:tblGrid>
                <a:gridCol w="605480">
                  <a:extLst>
                    <a:ext uri="{9D8B030D-6E8A-4147-A177-3AD203B41FA5}">
                      <a16:colId xmlns:a16="http://schemas.microsoft.com/office/drawing/2014/main" val="3890066456"/>
                    </a:ext>
                  </a:extLst>
                </a:gridCol>
                <a:gridCol w="605480">
                  <a:extLst>
                    <a:ext uri="{9D8B030D-6E8A-4147-A177-3AD203B41FA5}">
                      <a16:colId xmlns:a16="http://schemas.microsoft.com/office/drawing/2014/main" val="1802426667"/>
                    </a:ext>
                  </a:extLst>
                </a:gridCol>
                <a:gridCol w="605480">
                  <a:extLst>
                    <a:ext uri="{9D8B030D-6E8A-4147-A177-3AD203B41FA5}">
                      <a16:colId xmlns:a16="http://schemas.microsoft.com/office/drawing/2014/main" val="2320415746"/>
                    </a:ext>
                  </a:extLst>
                </a:gridCol>
                <a:gridCol w="605480">
                  <a:extLst>
                    <a:ext uri="{9D8B030D-6E8A-4147-A177-3AD203B41FA5}">
                      <a16:colId xmlns:a16="http://schemas.microsoft.com/office/drawing/2014/main" val="783268492"/>
                    </a:ext>
                  </a:extLst>
                </a:gridCol>
              </a:tblGrid>
              <a:tr h="174076">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real life</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ai</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macro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micro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64009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01800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631594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5916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4.987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96332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728146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393151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1779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187658"/>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74238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12186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791170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25762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80817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778420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292393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4570750"/>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93104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74629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6.784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94509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723391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95175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028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14813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627364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Arial" panose="020B0604020202020204" pitchFamily="34" charset="0"/>
                          <a:ea typeface="等线" panose="02010600030101010101" pitchFamily="2" charset="-122"/>
                        </a:rPr>
                        <a:t>6.135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6388148"/>
                  </a:ext>
                </a:extLst>
              </a:tr>
            </a:tbl>
          </a:graphicData>
        </a:graphic>
      </p:graphicFrame>
    </p:spTree>
    <p:extLst>
      <p:ext uri="{BB962C8B-B14F-4D97-AF65-F5344CB8AC3E}">
        <p14:creationId xmlns:p14="http://schemas.microsoft.com/office/powerpoint/2010/main" val="45984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36401912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2047181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D4E12-C887-4BB2-8CBF-8CB4A297D885}"/>
              </a:ext>
            </a:extLst>
          </p:cNvPr>
          <p:cNvSpPr>
            <a:spLocks noGrp="1"/>
          </p:cNvSpPr>
          <p:nvPr>
            <p:ph type="title"/>
          </p:nvPr>
        </p:nvSpPr>
        <p:spPr>
          <a:xfrm>
            <a:off x="827584" y="0"/>
            <a:ext cx="8229600" cy="796950"/>
          </a:xfrm>
        </p:spPr>
        <p:txBody>
          <a:bodyPr>
            <a:normAutofit/>
          </a:bodyPr>
          <a:lstStyle/>
          <a:p>
            <a:r>
              <a:rPr lang="zh-CN" altLang="en-US" sz="2600" dirty="0">
                <a:solidFill>
                  <a:srgbClr val="FF0000"/>
                </a:solidFill>
              </a:rPr>
              <a:t>基于聚类的蠕变性能优劣关联分析与规则抽取</a:t>
            </a:r>
          </a:p>
        </p:txBody>
      </p:sp>
      <p:grpSp>
        <p:nvGrpSpPr>
          <p:cNvPr id="4" name="组合 3">
            <a:extLst>
              <a:ext uri="{FF2B5EF4-FFF2-40B4-BE49-F238E27FC236}">
                <a16:creationId xmlns:a16="http://schemas.microsoft.com/office/drawing/2014/main" id="{9AFFA1DE-A9ED-4220-A508-AE19260E20A7}"/>
              </a:ext>
            </a:extLst>
          </p:cNvPr>
          <p:cNvGrpSpPr/>
          <p:nvPr/>
        </p:nvGrpSpPr>
        <p:grpSpPr>
          <a:xfrm>
            <a:off x="335187" y="1770397"/>
            <a:ext cx="8473626" cy="4755696"/>
            <a:chOff x="353313" y="1505403"/>
            <a:chExt cx="8726336" cy="5163957"/>
          </a:xfrm>
        </p:grpSpPr>
        <p:pic>
          <p:nvPicPr>
            <p:cNvPr id="120" name="图片 16">
              <a:extLst>
                <a:ext uri="{FF2B5EF4-FFF2-40B4-BE49-F238E27FC236}">
                  <a16:creationId xmlns:a16="http://schemas.microsoft.com/office/drawing/2014/main" id="{E4EE8640-3FF2-4B39-9C4C-3B1FE00093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6313" y="5085038"/>
              <a:ext cx="604330" cy="59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34EC3D92-732E-40D9-9A58-5DA0FD940B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7237" y="2594656"/>
              <a:ext cx="971341" cy="629447"/>
            </a:xfrm>
            <a:prstGeom prst="rect">
              <a:avLst/>
            </a:prstGeom>
          </p:spPr>
        </p:pic>
        <p:sp>
          <p:nvSpPr>
            <p:cNvPr id="16" name="文本框 15">
              <a:extLst>
                <a:ext uri="{FF2B5EF4-FFF2-40B4-BE49-F238E27FC236}">
                  <a16:creationId xmlns:a16="http://schemas.microsoft.com/office/drawing/2014/main" id="{122B42FC-9FF0-4A21-9539-4AA2F578BA23}"/>
                </a:ext>
              </a:extLst>
            </p:cNvPr>
            <p:cNvSpPr txBox="1"/>
            <p:nvPr/>
          </p:nvSpPr>
          <p:spPr>
            <a:xfrm>
              <a:off x="6362986" y="2401714"/>
              <a:ext cx="846598" cy="246221"/>
            </a:xfrm>
            <a:prstGeom prst="rect">
              <a:avLst/>
            </a:prstGeom>
            <a:noFill/>
          </p:spPr>
          <p:txBody>
            <a:bodyPr wrap="square" rtlCol="0">
              <a:spAutoFit/>
            </a:bodyPr>
            <a:lstStyle/>
            <a:p>
              <a:pPr algn="ctr"/>
              <a:r>
                <a:rPr lang="zh-CN" altLang="en-US" sz="1000" b="1" dirty="0"/>
                <a:t>聚类</a:t>
              </a:r>
            </a:p>
          </p:txBody>
        </p:sp>
        <p:sp>
          <p:nvSpPr>
            <p:cNvPr id="9" name="矩形: 圆角 8">
              <a:extLst>
                <a:ext uri="{FF2B5EF4-FFF2-40B4-BE49-F238E27FC236}">
                  <a16:creationId xmlns:a16="http://schemas.microsoft.com/office/drawing/2014/main" id="{DA10F19F-BEF2-49BE-8BB6-10BF08949774}"/>
                </a:ext>
              </a:extLst>
            </p:cNvPr>
            <p:cNvSpPr/>
            <p:nvPr/>
          </p:nvSpPr>
          <p:spPr>
            <a:xfrm>
              <a:off x="7111475" y="5865527"/>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规则抽取</a:t>
              </a:r>
              <a:r>
                <a:rPr lang="en-US" altLang="zh-CN" dirty="0">
                  <a:solidFill>
                    <a:schemeClr val="tx1"/>
                  </a:solidFill>
                </a:rPr>
                <a:t>/</a:t>
              </a:r>
              <a:r>
                <a:rPr lang="zh-CN" altLang="en-US" dirty="0">
                  <a:solidFill>
                    <a:schemeClr val="tx1"/>
                  </a:solidFill>
                </a:rPr>
                <a:t>重要因素</a:t>
              </a:r>
            </a:p>
          </p:txBody>
        </p:sp>
        <p:cxnSp>
          <p:nvCxnSpPr>
            <p:cNvPr id="19" name="连接符: 曲线 18">
              <a:extLst>
                <a:ext uri="{FF2B5EF4-FFF2-40B4-BE49-F238E27FC236}">
                  <a16:creationId xmlns:a16="http://schemas.microsoft.com/office/drawing/2014/main" id="{B2644EE9-C53B-4E48-86AD-9E670F03E697}"/>
                </a:ext>
              </a:extLst>
            </p:cNvPr>
            <p:cNvCxnSpPr>
              <a:cxnSpLocks/>
            </p:cNvCxnSpPr>
            <p:nvPr/>
          </p:nvCxnSpPr>
          <p:spPr>
            <a:xfrm rot="5400000" flipH="1" flipV="1">
              <a:off x="2597112" y="1322849"/>
              <a:ext cx="893850" cy="2387019"/>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DAA55D68-E5B4-431A-AF0F-70D8192D1FE4}"/>
                </a:ext>
              </a:extLst>
            </p:cNvPr>
            <p:cNvCxnSpPr>
              <a:cxnSpLocks/>
              <a:endCxn id="90" idx="0"/>
            </p:cNvCxnSpPr>
            <p:nvPr/>
          </p:nvCxnSpPr>
          <p:spPr>
            <a:xfrm>
              <a:off x="5580112" y="2151540"/>
              <a:ext cx="2490679" cy="986044"/>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24A1F9AA-1839-475F-AD11-5A9AA3545DBF}"/>
                </a:ext>
              </a:extLst>
            </p:cNvPr>
            <p:cNvCxnSpPr>
              <a:cxnSpLocks/>
              <a:stCxn id="52" idx="2"/>
            </p:cNvCxnSpPr>
            <p:nvPr/>
          </p:nvCxnSpPr>
          <p:spPr>
            <a:xfrm rot="16200000" flipH="1">
              <a:off x="2462747" y="3562710"/>
              <a:ext cx="657637" cy="2387017"/>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10EEA57-3361-4536-A1B4-5F01C8E6CDC8}"/>
                </a:ext>
              </a:extLst>
            </p:cNvPr>
            <p:cNvCxnSpPr>
              <a:cxnSpLocks/>
              <a:endCxn id="9" idx="0"/>
            </p:cNvCxnSpPr>
            <p:nvPr/>
          </p:nvCxnSpPr>
          <p:spPr>
            <a:xfrm>
              <a:off x="7867559" y="4729099"/>
              <a:ext cx="0" cy="1136428"/>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C4749017-FFCD-469C-B017-58A5B39BDA65}"/>
                </a:ext>
              </a:extLst>
            </p:cNvPr>
            <p:cNvSpPr txBox="1"/>
            <p:nvPr/>
          </p:nvSpPr>
          <p:spPr>
            <a:xfrm>
              <a:off x="353313" y="2687738"/>
              <a:ext cx="2550429" cy="338554"/>
            </a:xfrm>
            <a:prstGeom prst="rect">
              <a:avLst/>
            </a:prstGeom>
            <a:noFill/>
          </p:spPr>
          <p:txBody>
            <a:bodyPr wrap="square" rtlCol="0">
              <a:spAutoFit/>
            </a:bodyPr>
            <a:lstStyle/>
            <a:p>
              <a:pPr algn="ctr"/>
              <a:r>
                <a:rPr lang="en-US" altLang="zh-CN" sz="1600" b="1" dirty="0">
                  <a:solidFill>
                    <a:srgbClr val="FF0000"/>
                  </a:solidFill>
                </a:rPr>
                <a:t>266</a:t>
              </a:r>
              <a:r>
                <a:rPr lang="zh-CN" altLang="en-US" sz="1600" b="1" dirty="0">
                  <a:solidFill>
                    <a:srgbClr val="FF0000"/>
                  </a:solidFill>
                </a:rPr>
                <a:t>条合金蠕变性能数据</a:t>
              </a:r>
            </a:p>
          </p:txBody>
        </p:sp>
        <p:sp>
          <p:nvSpPr>
            <p:cNvPr id="46" name="文本框 45">
              <a:extLst>
                <a:ext uri="{FF2B5EF4-FFF2-40B4-BE49-F238E27FC236}">
                  <a16:creationId xmlns:a16="http://schemas.microsoft.com/office/drawing/2014/main" id="{28A63BDA-2282-4AAF-AC88-97E97FFC8B4E}"/>
                </a:ext>
              </a:extLst>
            </p:cNvPr>
            <p:cNvSpPr txBox="1"/>
            <p:nvPr/>
          </p:nvSpPr>
          <p:spPr>
            <a:xfrm>
              <a:off x="7091264" y="2193073"/>
              <a:ext cx="846597" cy="267358"/>
            </a:xfrm>
            <a:prstGeom prst="rect">
              <a:avLst/>
            </a:prstGeom>
            <a:noFill/>
          </p:spPr>
          <p:txBody>
            <a:bodyPr wrap="square" rtlCol="0">
              <a:spAutoFit/>
            </a:bodyPr>
            <a:lstStyle/>
            <a:p>
              <a:r>
                <a:rPr lang="zh-CN" altLang="en-US" sz="1000" dirty="0">
                  <a:solidFill>
                    <a:srgbClr val="FF0000"/>
                  </a:solidFill>
                </a:rPr>
                <a:t>专家知识</a:t>
              </a:r>
            </a:p>
          </p:txBody>
        </p:sp>
        <p:pic>
          <p:nvPicPr>
            <p:cNvPr id="47" name="图片 46">
              <a:extLst>
                <a:ext uri="{FF2B5EF4-FFF2-40B4-BE49-F238E27FC236}">
                  <a16:creationId xmlns:a16="http://schemas.microsoft.com/office/drawing/2014/main" id="{851085AF-6103-41C1-8A17-527CBFFA7D25}"/>
                </a:ext>
              </a:extLst>
            </p:cNvPr>
            <p:cNvPicPr>
              <a:picLocks noChangeAspect="1"/>
            </p:cNvPicPr>
            <p:nvPr/>
          </p:nvPicPr>
          <p:blipFill>
            <a:blip r:embed="rId4"/>
            <a:stretch>
              <a:fillRect/>
            </a:stretch>
          </p:blipFill>
          <p:spPr>
            <a:xfrm>
              <a:off x="7137492" y="1553386"/>
              <a:ext cx="633865" cy="664969"/>
            </a:xfrm>
            <a:prstGeom prst="rect">
              <a:avLst/>
            </a:prstGeom>
          </p:spPr>
        </p:pic>
        <p:pic>
          <p:nvPicPr>
            <p:cNvPr id="52" name="图片 51">
              <a:extLst>
                <a:ext uri="{FF2B5EF4-FFF2-40B4-BE49-F238E27FC236}">
                  <a16:creationId xmlns:a16="http://schemas.microsoft.com/office/drawing/2014/main" id="{DA529EAD-EB52-4F80-A62B-8DF1E6A92205}"/>
                </a:ext>
              </a:extLst>
            </p:cNvPr>
            <p:cNvPicPr>
              <a:picLocks noChangeAspect="1"/>
            </p:cNvPicPr>
            <p:nvPr/>
          </p:nvPicPr>
          <p:blipFill rotWithShape="1">
            <a:blip r:embed="rId5"/>
            <a:srcRect t="2343"/>
            <a:stretch/>
          </p:blipFill>
          <p:spPr>
            <a:xfrm>
              <a:off x="814782" y="3002461"/>
              <a:ext cx="1566549" cy="1424940"/>
            </a:xfrm>
            <a:prstGeom prst="rect">
              <a:avLst/>
            </a:prstGeom>
          </p:spPr>
        </p:pic>
        <p:pic>
          <p:nvPicPr>
            <p:cNvPr id="64" name="图片 63">
              <a:extLst>
                <a:ext uri="{FF2B5EF4-FFF2-40B4-BE49-F238E27FC236}">
                  <a16:creationId xmlns:a16="http://schemas.microsoft.com/office/drawing/2014/main" id="{7D0B336F-8DB1-46E3-AC9A-DBA18C6BB152}"/>
                </a:ext>
              </a:extLst>
            </p:cNvPr>
            <p:cNvPicPr>
              <a:picLocks noChangeAspect="1"/>
            </p:cNvPicPr>
            <p:nvPr/>
          </p:nvPicPr>
          <p:blipFill rotWithShape="1">
            <a:blip r:embed="rId6"/>
            <a:srcRect t="6996"/>
            <a:stretch/>
          </p:blipFill>
          <p:spPr>
            <a:xfrm>
              <a:off x="4046529" y="4936093"/>
              <a:ext cx="1670260" cy="759050"/>
            </a:xfrm>
            <a:prstGeom prst="rect">
              <a:avLst/>
            </a:prstGeom>
          </p:spPr>
        </p:pic>
        <p:pic>
          <p:nvPicPr>
            <p:cNvPr id="66" name="图片 65">
              <a:extLst>
                <a:ext uri="{FF2B5EF4-FFF2-40B4-BE49-F238E27FC236}">
                  <a16:creationId xmlns:a16="http://schemas.microsoft.com/office/drawing/2014/main" id="{67B51CE0-0AFC-4113-90C0-442C7F960A22}"/>
                </a:ext>
              </a:extLst>
            </p:cNvPr>
            <p:cNvPicPr>
              <a:picLocks noChangeAspect="1"/>
            </p:cNvPicPr>
            <p:nvPr/>
          </p:nvPicPr>
          <p:blipFill>
            <a:blip r:embed="rId7"/>
            <a:stretch>
              <a:fillRect/>
            </a:stretch>
          </p:blipFill>
          <p:spPr>
            <a:xfrm>
              <a:off x="4180204" y="1839636"/>
              <a:ext cx="1145836" cy="922753"/>
            </a:xfrm>
            <a:prstGeom prst="rect">
              <a:avLst/>
            </a:prstGeom>
          </p:spPr>
        </p:pic>
        <p:sp>
          <p:nvSpPr>
            <p:cNvPr id="67" name="文本框 66">
              <a:extLst>
                <a:ext uri="{FF2B5EF4-FFF2-40B4-BE49-F238E27FC236}">
                  <a16:creationId xmlns:a16="http://schemas.microsoft.com/office/drawing/2014/main" id="{916D810C-E09B-46CB-B3B5-4D1AFA339538}"/>
                </a:ext>
              </a:extLst>
            </p:cNvPr>
            <p:cNvSpPr txBox="1"/>
            <p:nvPr/>
          </p:nvSpPr>
          <p:spPr>
            <a:xfrm>
              <a:off x="3816439" y="1505403"/>
              <a:ext cx="2273891" cy="307777"/>
            </a:xfrm>
            <a:prstGeom prst="rect">
              <a:avLst/>
            </a:prstGeom>
            <a:noFill/>
          </p:spPr>
          <p:txBody>
            <a:bodyPr wrap="square" rtlCol="0">
              <a:spAutoFit/>
            </a:bodyPr>
            <a:lstStyle/>
            <a:p>
              <a:r>
                <a:rPr lang="zh-CN" altLang="en-US" sz="1400" b="1" dirty="0"/>
                <a:t>温度、应力、蠕变寿命</a:t>
              </a:r>
            </a:p>
          </p:txBody>
        </p:sp>
        <p:sp>
          <p:nvSpPr>
            <p:cNvPr id="68" name="文本框 67">
              <a:extLst>
                <a:ext uri="{FF2B5EF4-FFF2-40B4-BE49-F238E27FC236}">
                  <a16:creationId xmlns:a16="http://schemas.microsoft.com/office/drawing/2014/main" id="{C99CDB68-BF3F-4B78-AE1B-B611E50DF63C}"/>
                </a:ext>
              </a:extLst>
            </p:cNvPr>
            <p:cNvSpPr txBox="1"/>
            <p:nvPr/>
          </p:nvSpPr>
          <p:spPr>
            <a:xfrm>
              <a:off x="3750371" y="4595137"/>
              <a:ext cx="2548722" cy="307777"/>
            </a:xfrm>
            <a:prstGeom prst="rect">
              <a:avLst/>
            </a:prstGeom>
            <a:noFill/>
          </p:spPr>
          <p:txBody>
            <a:bodyPr wrap="square" rtlCol="0">
              <a:spAutoFit/>
            </a:bodyPr>
            <a:lstStyle/>
            <a:p>
              <a:r>
                <a:rPr lang="zh-CN" altLang="en-US" sz="1400" b="1" dirty="0"/>
                <a:t>成分、微观结构、热处理</a:t>
              </a:r>
            </a:p>
          </p:txBody>
        </p:sp>
        <p:cxnSp>
          <p:nvCxnSpPr>
            <p:cNvPr id="80" name="连接符: 曲线 79">
              <a:extLst>
                <a:ext uri="{FF2B5EF4-FFF2-40B4-BE49-F238E27FC236}">
                  <a16:creationId xmlns:a16="http://schemas.microsoft.com/office/drawing/2014/main" id="{11A8C72B-7277-48A4-8243-237896A0689B}"/>
                </a:ext>
              </a:extLst>
            </p:cNvPr>
            <p:cNvCxnSpPr>
              <a:cxnSpLocks/>
              <a:endCxn id="9" idx="0"/>
            </p:cNvCxnSpPr>
            <p:nvPr/>
          </p:nvCxnSpPr>
          <p:spPr>
            <a:xfrm>
              <a:off x="5713365" y="5177512"/>
              <a:ext cx="2154194" cy="688015"/>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9" name="图片 88">
              <a:extLst>
                <a:ext uri="{FF2B5EF4-FFF2-40B4-BE49-F238E27FC236}">
                  <a16:creationId xmlns:a16="http://schemas.microsoft.com/office/drawing/2014/main" id="{674B4B3D-369F-43AC-BDE7-09A6142B3C54}"/>
                </a:ext>
              </a:extLst>
            </p:cNvPr>
            <p:cNvPicPr>
              <a:picLocks noChangeAspect="1"/>
            </p:cNvPicPr>
            <p:nvPr/>
          </p:nvPicPr>
          <p:blipFill>
            <a:blip r:embed="rId8"/>
            <a:stretch>
              <a:fillRect/>
            </a:stretch>
          </p:blipFill>
          <p:spPr>
            <a:xfrm>
              <a:off x="7015178" y="3558755"/>
              <a:ext cx="1641131" cy="1078855"/>
            </a:xfrm>
            <a:prstGeom prst="rect">
              <a:avLst/>
            </a:prstGeom>
          </p:spPr>
        </p:pic>
        <p:sp>
          <p:nvSpPr>
            <p:cNvPr id="90" name="文本框 89">
              <a:extLst>
                <a:ext uri="{FF2B5EF4-FFF2-40B4-BE49-F238E27FC236}">
                  <a16:creationId xmlns:a16="http://schemas.microsoft.com/office/drawing/2014/main" id="{C03EC523-FB22-452C-A41F-23C8F3C42B9A}"/>
                </a:ext>
              </a:extLst>
            </p:cNvPr>
            <p:cNvSpPr txBox="1"/>
            <p:nvPr/>
          </p:nvSpPr>
          <p:spPr>
            <a:xfrm>
              <a:off x="7061933" y="3137584"/>
              <a:ext cx="2017716" cy="523220"/>
            </a:xfrm>
            <a:prstGeom prst="rect">
              <a:avLst/>
            </a:prstGeom>
            <a:noFill/>
          </p:spPr>
          <p:txBody>
            <a:bodyPr wrap="square" rtlCol="0">
              <a:spAutoFit/>
            </a:bodyPr>
            <a:lstStyle/>
            <a:p>
              <a:r>
                <a:rPr lang="zh-CN" altLang="en-US" sz="1400" b="1" dirty="0"/>
                <a:t>正反例划分（好合金</a:t>
              </a:r>
              <a:r>
                <a:rPr lang="en-US" altLang="zh-CN" sz="1400" b="1" dirty="0"/>
                <a:t>/</a:t>
              </a:r>
              <a:r>
                <a:rPr lang="zh-CN" altLang="en-US" sz="1400" b="1" dirty="0"/>
                <a:t>坏合金）</a:t>
              </a:r>
            </a:p>
          </p:txBody>
        </p:sp>
        <p:sp>
          <p:nvSpPr>
            <p:cNvPr id="121" name="文本框 120">
              <a:extLst>
                <a:ext uri="{FF2B5EF4-FFF2-40B4-BE49-F238E27FC236}">
                  <a16:creationId xmlns:a16="http://schemas.microsoft.com/office/drawing/2014/main" id="{00776356-201D-4E30-BD0B-39162A22E476}"/>
                </a:ext>
              </a:extLst>
            </p:cNvPr>
            <p:cNvSpPr txBox="1"/>
            <p:nvPr/>
          </p:nvSpPr>
          <p:spPr>
            <a:xfrm>
              <a:off x="7195427" y="4850714"/>
              <a:ext cx="846598" cy="246221"/>
            </a:xfrm>
            <a:prstGeom prst="rect">
              <a:avLst/>
            </a:prstGeom>
            <a:noFill/>
          </p:spPr>
          <p:txBody>
            <a:bodyPr wrap="square" rtlCol="0">
              <a:spAutoFit/>
            </a:bodyPr>
            <a:lstStyle/>
            <a:p>
              <a:pPr algn="ctr"/>
              <a:r>
                <a:rPr lang="zh-CN" altLang="en-US" sz="1000" b="1" dirty="0"/>
                <a:t>决策树</a:t>
              </a:r>
            </a:p>
          </p:txBody>
        </p:sp>
        <p:sp>
          <p:nvSpPr>
            <p:cNvPr id="124" name="文本框 123">
              <a:extLst>
                <a:ext uri="{FF2B5EF4-FFF2-40B4-BE49-F238E27FC236}">
                  <a16:creationId xmlns:a16="http://schemas.microsoft.com/office/drawing/2014/main" id="{13634C30-321D-4D24-A3AF-7A4BD0C4B1BD}"/>
                </a:ext>
              </a:extLst>
            </p:cNvPr>
            <p:cNvSpPr txBox="1"/>
            <p:nvPr/>
          </p:nvSpPr>
          <p:spPr>
            <a:xfrm rot="20729164">
              <a:off x="1266620" y="1948422"/>
              <a:ext cx="2867247" cy="369332"/>
            </a:xfrm>
            <a:prstGeom prst="rect">
              <a:avLst/>
            </a:prstGeom>
            <a:noFill/>
          </p:spPr>
          <p:txBody>
            <a:bodyPr wrap="square" rtlCol="0">
              <a:spAutoFit/>
            </a:bodyPr>
            <a:lstStyle/>
            <a:p>
              <a:r>
                <a:rPr lang="zh-CN" altLang="en-US" dirty="0"/>
                <a:t>蠕变性能优劣的判定因素</a:t>
              </a:r>
            </a:p>
          </p:txBody>
        </p:sp>
        <p:sp>
          <p:nvSpPr>
            <p:cNvPr id="125" name="文本框 124">
              <a:extLst>
                <a:ext uri="{FF2B5EF4-FFF2-40B4-BE49-F238E27FC236}">
                  <a16:creationId xmlns:a16="http://schemas.microsoft.com/office/drawing/2014/main" id="{ADF400CA-632B-42FD-9007-97EFA1280790}"/>
                </a:ext>
              </a:extLst>
            </p:cNvPr>
            <p:cNvSpPr txBox="1"/>
            <p:nvPr/>
          </p:nvSpPr>
          <p:spPr>
            <a:xfrm rot="1055869">
              <a:off x="1656440" y="4976931"/>
              <a:ext cx="2157533" cy="369332"/>
            </a:xfrm>
            <a:prstGeom prst="rect">
              <a:avLst/>
            </a:prstGeom>
            <a:noFill/>
          </p:spPr>
          <p:txBody>
            <a:bodyPr wrap="square" rtlCol="0">
              <a:spAutoFit/>
            </a:bodyPr>
            <a:lstStyle/>
            <a:p>
              <a:r>
                <a:rPr lang="zh-CN" altLang="en-US" dirty="0"/>
                <a:t>蠕变性能描述因子</a:t>
              </a:r>
            </a:p>
          </p:txBody>
        </p:sp>
        <p:sp>
          <p:nvSpPr>
            <p:cNvPr id="130" name="矩形: 圆角 129">
              <a:extLst>
                <a:ext uri="{FF2B5EF4-FFF2-40B4-BE49-F238E27FC236}">
                  <a16:creationId xmlns:a16="http://schemas.microsoft.com/office/drawing/2014/main" id="{083E76C3-A34A-49DC-8929-7C8FFBCA15D4}"/>
                </a:ext>
              </a:extLst>
            </p:cNvPr>
            <p:cNvSpPr/>
            <p:nvPr/>
          </p:nvSpPr>
          <p:spPr>
            <a:xfrm>
              <a:off x="725519" y="5872410"/>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合金实验</a:t>
              </a:r>
            </a:p>
          </p:txBody>
        </p:sp>
        <p:cxnSp>
          <p:nvCxnSpPr>
            <p:cNvPr id="134" name="直接箭头连接符 133">
              <a:extLst>
                <a:ext uri="{FF2B5EF4-FFF2-40B4-BE49-F238E27FC236}">
                  <a16:creationId xmlns:a16="http://schemas.microsoft.com/office/drawing/2014/main" id="{45AF936D-0E76-4847-84B4-5A926C114E6C}"/>
                </a:ext>
              </a:extLst>
            </p:cNvPr>
            <p:cNvCxnSpPr>
              <a:cxnSpLocks/>
              <a:stCxn id="130" idx="0"/>
            </p:cNvCxnSpPr>
            <p:nvPr/>
          </p:nvCxnSpPr>
          <p:spPr>
            <a:xfrm flipV="1">
              <a:off x="1481603" y="4427400"/>
              <a:ext cx="0" cy="144501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C4AD9325-F35D-4AFD-BD94-B3910B26945E}"/>
                </a:ext>
              </a:extLst>
            </p:cNvPr>
            <p:cNvSpPr txBox="1"/>
            <p:nvPr/>
          </p:nvSpPr>
          <p:spPr>
            <a:xfrm>
              <a:off x="1109391" y="4849331"/>
              <a:ext cx="610652" cy="646331"/>
            </a:xfrm>
            <a:prstGeom prst="rect">
              <a:avLst/>
            </a:prstGeom>
            <a:noFill/>
          </p:spPr>
          <p:txBody>
            <a:bodyPr wrap="square" rtlCol="0">
              <a:spAutoFit/>
            </a:bodyPr>
            <a:lstStyle/>
            <a:p>
              <a:r>
                <a:rPr lang="zh-CN" altLang="en-US" dirty="0"/>
                <a:t>产生</a:t>
              </a:r>
            </a:p>
          </p:txBody>
        </p:sp>
        <p:cxnSp>
          <p:nvCxnSpPr>
            <p:cNvPr id="137" name="直接箭头连接符 136">
              <a:extLst>
                <a:ext uri="{FF2B5EF4-FFF2-40B4-BE49-F238E27FC236}">
                  <a16:creationId xmlns:a16="http://schemas.microsoft.com/office/drawing/2014/main" id="{0BED2504-C83D-4C76-B475-F507669B1809}"/>
                </a:ext>
              </a:extLst>
            </p:cNvPr>
            <p:cNvCxnSpPr>
              <a:stCxn id="9" idx="1"/>
              <a:endCxn id="130" idx="3"/>
            </p:cNvCxnSpPr>
            <p:nvPr/>
          </p:nvCxnSpPr>
          <p:spPr>
            <a:xfrm flipH="1">
              <a:off x="2237687" y="6264002"/>
              <a:ext cx="4873788" cy="6883"/>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7E58B7A0-A73A-48DE-BD66-AE289812245A}"/>
                </a:ext>
              </a:extLst>
            </p:cNvPr>
            <p:cNvSpPr txBox="1"/>
            <p:nvPr/>
          </p:nvSpPr>
          <p:spPr>
            <a:xfrm>
              <a:off x="4063614" y="6264002"/>
              <a:ext cx="1804529" cy="369332"/>
            </a:xfrm>
            <a:prstGeom prst="rect">
              <a:avLst/>
            </a:prstGeom>
            <a:noFill/>
          </p:spPr>
          <p:txBody>
            <a:bodyPr wrap="square" rtlCol="0">
              <a:spAutoFit/>
            </a:bodyPr>
            <a:lstStyle/>
            <a:p>
              <a:r>
                <a:rPr lang="zh-CN" altLang="en-US" dirty="0"/>
                <a:t>反馈指导实验</a:t>
              </a:r>
            </a:p>
          </p:txBody>
        </p:sp>
      </p:grpSp>
      <p:sp>
        <p:nvSpPr>
          <p:cNvPr id="3" name="文本框 2">
            <a:extLst>
              <a:ext uri="{FF2B5EF4-FFF2-40B4-BE49-F238E27FC236}">
                <a16:creationId xmlns:a16="http://schemas.microsoft.com/office/drawing/2014/main" id="{1ABEDD48-C9A3-4805-9085-B3C06E797DAA}"/>
              </a:ext>
            </a:extLst>
          </p:cNvPr>
          <p:cNvSpPr txBox="1"/>
          <p:nvPr/>
        </p:nvSpPr>
        <p:spPr>
          <a:xfrm>
            <a:off x="190146" y="697035"/>
            <a:ext cx="8953854" cy="1200329"/>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针对收集到的高温合金蠕变性能数据，不单单只是希望能够通过回归分析方法准确高效地预测合金的蠕变断裂寿命，而且也需要重点聚焦于蠕变性能优劣的关联分析和规则抽取，利用提取的规则或知识指导高温合金设计和发现，最终以获得一种综合性能优异的高温合金。</a:t>
            </a:r>
          </a:p>
        </p:txBody>
      </p:sp>
    </p:spTree>
    <p:extLst>
      <p:ext uri="{BB962C8B-B14F-4D97-AF65-F5344CB8AC3E}">
        <p14:creationId xmlns:p14="http://schemas.microsoft.com/office/powerpoint/2010/main" val="1455206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848ED9EB-2A53-44CC-918C-7FEF3080123C}"/>
              </a:ext>
            </a:extLst>
          </p:cNvPr>
          <p:cNvSpPr/>
          <p:nvPr/>
        </p:nvSpPr>
        <p:spPr>
          <a:xfrm>
            <a:off x="107503" y="1709184"/>
            <a:ext cx="8712969" cy="350324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1C6CA083-E6F7-4C0C-B101-E2C7940A36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0689" y="2896993"/>
            <a:ext cx="1540170" cy="998058"/>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基于聚类分析的蠕变性能的正反例学习</a:t>
            </a:r>
          </a:p>
        </p:txBody>
      </p:sp>
      <p:sp>
        <p:nvSpPr>
          <p:cNvPr id="19" name="文本框 18">
            <a:extLst>
              <a:ext uri="{FF2B5EF4-FFF2-40B4-BE49-F238E27FC236}">
                <a16:creationId xmlns:a16="http://schemas.microsoft.com/office/drawing/2014/main" id="{E55710F5-DE9C-4658-AE02-D92E8EAE25DD}"/>
              </a:ext>
            </a:extLst>
          </p:cNvPr>
          <p:cNvSpPr txBox="1"/>
          <p:nvPr/>
        </p:nvSpPr>
        <p:spPr>
          <a:xfrm>
            <a:off x="45612" y="5505585"/>
            <a:ext cx="8988041" cy="923330"/>
          </a:xfrm>
          <a:prstGeom prst="rect">
            <a:avLst/>
          </a:prstGeom>
          <a:noFill/>
        </p:spPr>
        <p:txBody>
          <a:bodyPr wrap="square" rtlCol="0">
            <a:spAutoFit/>
          </a:bodyPr>
          <a:lstStyle/>
          <a:p>
            <a:r>
              <a:rPr lang="zh-CN" altLang="en-US" b="1" dirty="0">
                <a:solidFill>
                  <a:srgbClr val="FF0000"/>
                </a:solidFill>
                <a:latin typeface="等线" panose="02010600030101010101" pitchFamily="2" charset="-122"/>
                <a:ea typeface="等线" panose="02010600030101010101" pitchFamily="2" charset="-122"/>
              </a:rPr>
              <a:t>      结论：</a:t>
            </a:r>
            <a:r>
              <a:rPr lang="en-US" altLang="zh-CN" dirty="0">
                <a:latin typeface="等线" panose="02010600030101010101" pitchFamily="2" charset="-122"/>
                <a:ea typeface="等线" panose="02010600030101010101" pitchFamily="2" charset="-122"/>
              </a:rPr>
              <a:t>266</a:t>
            </a:r>
            <a:r>
              <a:rPr lang="zh-CN" altLang="en-US" dirty="0">
                <a:latin typeface="等线" panose="02010600030101010101" pitchFamily="2" charset="-122"/>
                <a:ea typeface="等线" panose="02010600030101010101" pitchFamily="2" charset="-122"/>
              </a:rPr>
              <a:t>条蠕变性能数据，经过聚类分析以及专家经验判断之后，被划分为</a:t>
            </a:r>
            <a:r>
              <a:rPr lang="en-US" altLang="zh-CN" dirty="0">
                <a:latin typeface="等线" panose="02010600030101010101" pitchFamily="2" charset="-122"/>
                <a:ea typeface="等线" panose="02010600030101010101" pitchFamily="2" charset="-122"/>
              </a:rPr>
              <a:t>superior</a:t>
            </a:r>
            <a:r>
              <a:rPr lang="zh-CN" altLang="en-US" dirty="0">
                <a:latin typeface="等线" panose="02010600030101010101" pitchFamily="2" charset="-122"/>
                <a:ea typeface="等线" panose="02010600030101010101" pitchFamily="2" charset="-122"/>
              </a:rPr>
              <a:t>和</a:t>
            </a:r>
            <a:r>
              <a:rPr lang="en-US" altLang="zh-CN" dirty="0">
                <a:latin typeface="等线" panose="02010600030101010101" pitchFamily="2" charset="-122"/>
                <a:ea typeface="等线" panose="02010600030101010101" pitchFamily="2" charset="-122"/>
              </a:rPr>
              <a:t>poor</a:t>
            </a:r>
            <a:r>
              <a:rPr lang="zh-CN" altLang="en-US" dirty="0">
                <a:latin typeface="等线" panose="02010600030101010101" pitchFamily="2" charset="-122"/>
                <a:ea typeface="等线" panose="02010600030101010101" pitchFamily="2" charset="-122"/>
              </a:rPr>
              <a:t>两类，其中蠕变性能差（</a:t>
            </a:r>
            <a:r>
              <a:rPr lang="en-US" altLang="zh-CN" dirty="0">
                <a:latin typeface="等线" panose="02010600030101010101" pitchFamily="2" charset="-122"/>
                <a:ea typeface="等线" panose="02010600030101010101" pitchFamily="2" charset="-122"/>
              </a:rPr>
              <a:t>poor</a:t>
            </a:r>
            <a:r>
              <a:rPr lang="zh-CN" altLang="en-US" dirty="0">
                <a:latin typeface="等线" panose="02010600030101010101" pitchFamily="2" charset="-122"/>
                <a:ea typeface="等线" panose="02010600030101010101" pitchFamily="2" charset="-122"/>
              </a:rPr>
              <a:t>）的合金数据有</a:t>
            </a:r>
            <a:r>
              <a:rPr lang="en-US" altLang="zh-CN" dirty="0">
                <a:latin typeface="等线" panose="02010600030101010101" pitchFamily="2" charset="-122"/>
                <a:ea typeface="等线" panose="02010600030101010101" pitchFamily="2" charset="-122"/>
              </a:rPr>
              <a:t>229</a:t>
            </a:r>
            <a:r>
              <a:rPr lang="zh-CN" altLang="en-US" dirty="0">
                <a:latin typeface="等线" panose="02010600030101010101" pitchFamily="2" charset="-122"/>
                <a:ea typeface="等线" panose="02010600030101010101" pitchFamily="2" charset="-122"/>
              </a:rPr>
              <a:t>条，蠕变性能好（</a:t>
            </a:r>
            <a:r>
              <a:rPr lang="en-US" altLang="zh-CN" dirty="0">
                <a:latin typeface="等线" panose="02010600030101010101" pitchFamily="2" charset="-122"/>
                <a:ea typeface="等线" panose="02010600030101010101" pitchFamily="2" charset="-122"/>
              </a:rPr>
              <a:t>superior</a:t>
            </a:r>
            <a:r>
              <a:rPr lang="zh-CN" altLang="en-US" dirty="0">
                <a:latin typeface="等线" panose="02010600030101010101" pitchFamily="2" charset="-122"/>
                <a:ea typeface="等线" panose="02010600030101010101" pitchFamily="2" charset="-122"/>
              </a:rPr>
              <a:t>）的合金数据有</a:t>
            </a:r>
            <a:r>
              <a:rPr lang="en-US" altLang="zh-CN" dirty="0">
                <a:latin typeface="等线" panose="02010600030101010101" pitchFamily="2" charset="-122"/>
                <a:ea typeface="等线" panose="02010600030101010101" pitchFamily="2" charset="-122"/>
              </a:rPr>
              <a:t>37</a:t>
            </a:r>
            <a:r>
              <a:rPr lang="zh-CN" altLang="en-US" dirty="0">
                <a:latin typeface="等线" panose="02010600030101010101" pitchFamily="2" charset="-122"/>
                <a:ea typeface="等线" panose="02010600030101010101" pitchFamily="2" charset="-122"/>
              </a:rPr>
              <a:t>条。</a:t>
            </a:r>
          </a:p>
        </p:txBody>
      </p:sp>
      <p:graphicFrame>
        <p:nvGraphicFramePr>
          <p:cNvPr id="27" name="表格 26">
            <a:extLst>
              <a:ext uri="{FF2B5EF4-FFF2-40B4-BE49-F238E27FC236}">
                <a16:creationId xmlns:a16="http://schemas.microsoft.com/office/drawing/2014/main" id="{0EF88B46-5747-4780-8DA6-44D15116DBF3}"/>
              </a:ext>
            </a:extLst>
          </p:cNvPr>
          <p:cNvGraphicFramePr>
            <a:graphicFrameLocks noGrp="1"/>
          </p:cNvGraphicFramePr>
          <p:nvPr>
            <p:extLst>
              <p:ext uri="{D42A27DB-BD31-4B8C-83A1-F6EECF244321}">
                <p14:modId xmlns:p14="http://schemas.microsoft.com/office/powerpoint/2010/main" val="608315270"/>
              </p:ext>
            </p:extLst>
          </p:nvPr>
        </p:nvGraphicFramePr>
        <p:xfrm>
          <a:off x="200192" y="2514271"/>
          <a:ext cx="2386361" cy="1820744"/>
        </p:xfrm>
        <a:graphic>
          <a:graphicData uri="http://schemas.openxmlformats.org/drawingml/2006/table">
            <a:tbl>
              <a:tblPr firstRow="1" bandRow="1">
                <a:tableStyleId>{00A15C55-8517-42AA-B614-E9B94910E393}</a:tableStyleId>
              </a:tblPr>
              <a:tblGrid>
                <a:gridCol w="2386361">
                  <a:extLst>
                    <a:ext uri="{9D8B030D-6E8A-4147-A177-3AD203B41FA5}">
                      <a16:colId xmlns:a16="http://schemas.microsoft.com/office/drawing/2014/main" val="3398178863"/>
                    </a:ext>
                  </a:extLst>
                </a:gridCol>
              </a:tblGrid>
              <a:tr h="455186">
                <a:tc>
                  <a:txBody>
                    <a:bodyPr/>
                    <a:lstStyle/>
                    <a:p>
                      <a:pPr algn="ctr"/>
                      <a:r>
                        <a:rPr lang="zh-CN" altLang="en-US" dirty="0"/>
                        <a:t>输入因子</a:t>
                      </a:r>
                    </a:p>
                  </a:txBody>
                  <a:tcPr/>
                </a:tc>
                <a:extLst>
                  <a:ext uri="{0D108BD9-81ED-4DB2-BD59-A6C34878D82A}">
                    <a16:rowId xmlns:a16="http://schemas.microsoft.com/office/drawing/2014/main" val="2702493465"/>
                  </a:ext>
                </a:extLst>
              </a:tr>
              <a:tr h="455186">
                <a:tc>
                  <a:txBody>
                    <a:bodyPr/>
                    <a:lstStyle/>
                    <a:p>
                      <a:pPr algn="ctr"/>
                      <a:r>
                        <a:rPr lang="zh-CN" altLang="en-US" dirty="0"/>
                        <a:t>蠕变测试温度</a:t>
                      </a:r>
                    </a:p>
                  </a:txBody>
                  <a:tcPr/>
                </a:tc>
                <a:extLst>
                  <a:ext uri="{0D108BD9-81ED-4DB2-BD59-A6C34878D82A}">
                    <a16:rowId xmlns:a16="http://schemas.microsoft.com/office/drawing/2014/main" val="2004320710"/>
                  </a:ext>
                </a:extLst>
              </a:tr>
              <a:tr h="455186">
                <a:tc>
                  <a:txBody>
                    <a:bodyPr/>
                    <a:lstStyle/>
                    <a:p>
                      <a:pPr algn="ctr"/>
                      <a:r>
                        <a:rPr lang="zh-CN" altLang="en-US" dirty="0"/>
                        <a:t>蠕变测试应力</a:t>
                      </a:r>
                    </a:p>
                  </a:txBody>
                  <a:tcPr/>
                </a:tc>
                <a:extLst>
                  <a:ext uri="{0D108BD9-81ED-4DB2-BD59-A6C34878D82A}">
                    <a16:rowId xmlns:a16="http://schemas.microsoft.com/office/drawing/2014/main" val="828920534"/>
                  </a:ext>
                </a:extLst>
              </a:tr>
              <a:tr h="455186">
                <a:tc>
                  <a:txBody>
                    <a:bodyPr/>
                    <a:lstStyle/>
                    <a:p>
                      <a:pPr algn="ctr"/>
                      <a:r>
                        <a:rPr lang="zh-CN" altLang="en-US" dirty="0"/>
                        <a:t>蠕变断裂寿命</a:t>
                      </a:r>
                    </a:p>
                  </a:txBody>
                  <a:tcPr/>
                </a:tc>
                <a:extLst>
                  <a:ext uri="{0D108BD9-81ED-4DB2-BD59-A6C34878D82A}">
                    <a16:rowId xmlns:a16="http://schemas.microsoft.com/office/drawing/2014/main" val="2804340862"/>
                  </a:ext>
                </a:extLst>
              </a:tr>
            </a:tbl>
          </a:graphicData>
        </a:graphic>
      </p:graphicFrame>
      <p:sp>
        <p:nvSpPr>
          <p:cNvPr id="29" name="箭头: 右 28">
            <a:extLst>
              <a:ext uri="{FF2B5EF4-FFF2-40B4-BE49-F238E27FC236}">
                <a16:creationId xmlns:a16="http://schemas.microsoft.com/office/drawing/2014/main" id="{771FB855-89DD-4F6E-9FA9-0F19DDA805C3}"/>
              </a:ext>
            </a:extLst>
          </p:cNvPr>
          <p:cNvSpPr/>
          <p:nvPr/>
        </p:nvSpPr>
        <p:spPr>
          <a:xfrm>
            <a:off x="2587359" y="3114479"/>
            <a:ext cx="352293"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087EA077-3A33-47E3-B811-1AEF16D3ADB0}"/>
              </a:ext>
            </a:extLst>
          </p:cNvPr>
          <p:cNvSpPr/>
          <p:nvPr/>
        </p:nvSpPr>
        <p:spPr>
          <a:xfrm>
            <a:off x="4695267" y="3135417"/>
            <a:ext cx="503584"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ABCF0FBF-A497-4A41-8CC7-9149E41D57B2}"/>
              </a:ext>
            </a:extLst>
          </p:cNvPr>
          <p:cNvSpPr txBox="1"/>
          <p:nvPr/>
        </p:nvSpPr>
        <p:spPr>
          <a:xfrm>
            <a:off x="155959" y="785853"/>
            <a:ext cx="8988041" cy="923330"/>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在采集的合金蠕变断裂寿命数据中，考虑到蠕变性能的优劣（</a:t>
            </a:r>
            <a:r>
              <a:rPr lang="en-US" altLang="zh-CN" dirty="0">
                <a:latin typeface="等线" panose="02010600030101010101" pitchFamily="2" charset="-122"/>
                <a:ea typeface="等线" panose="02010600030101010101" pitchFamily="2" charset="-122"/>
              </a:rPr>
              <a:t>superior/poor</a:t>
            </a:r>
            <a:r>
              <a:rPr lang="zh-CN" altLang="en-US" dirty="0">
                <a:latin typeface="等线" panose="02010600030101010101" pitchFamily="2" charset="-122"/>
                <a:ea typeface="等线" panose="02010600030101010101" pitchFamily="2" charset="-122"/>
              </a:rPr>
              <a:t>）可以由</a:t>
            </a:r>
            <a:r>
              <a:rPr lang="zh-CN" altLang="en-US" b="1" dirty="0">
                <a:solidFill>
                  <a:srgbClr val="FF0000"/>
                </a:solidFill>
                <a:latin typeface="等线" panose="02010600030101010101" pitchFamily="2" charset="-122"/>
                <a:ea typeface="等线" panose="02010600030101010101" pitchFamily="2" charset="-122"/>
              </a:rPr>
              <a:t>蠕变测试温度</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蠕变测试应力</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蠕变断裂寿命</a:t>
            </a:r>
            <a:r>
              <a:rPr lang="zh-CN" altLang="en-US" dirty="0">
                <a:latin typeface="等线" panose="02010600030101010101" pitchFamily="2" charset="-122"/>
                <a:ea typeface="等线" panose="02010600030101010101" pitchFamily="2" charset="-122"/>
              </a:rPr>
              <a:t>三个条件来决定，因而我们选取这三个因素，利用</a:t>
            </a:r>
            <a:r>
              <a:rPr lang="zh-CN" altLang="en-US" b="1" dirty="0">
                <a:solidFill>
                  <a:srgbClr val="FF0000"/>
                </a:solidFill>
                <a:latin typeface="等线" panose="02010600030101010101" pitchFamily="2" charset="-122"/>
                <a:ea typeface="等线" panose="02010600030101010101" pitchFamily="2" charset="-122"/>
              </a:rPr>
              <a:t>聚类分析方法</a:t>
            </a:r>
            <a:r>
              <a:rPr lang="zh-CN" altLang="en-US" b="1" dirty="0">
                <a:latin typeface="等线" panose="02010600030101010101" pitchFamily="2" charset="-122"/>
                <a:ea typeface="等线" panose="02010600030101010101" pitchFamily="2" charset="-122"/>
              </a:rPr>
              <a:t>和</a:t>
            </a:r>
            <a:r>
              <a:rPr lang="zh-CN" altLang="en-US" b="1" dirty="0">
                <a:solidFill>
                  <a:srgbClr val="FF0000"/>
                </a:solidFill>
                <a:latin typeface="等线" panose="02010600030101010101" pitchFamily="2" charset="-122"/>
                <a:ea typeface="等线" panose="02010600030101010101" pitchFamily="2" charset="-122"/>
              </a:rPr>
              <a:t>领域专家知识</a:t>
            </a:r>
            <a:r>
              <a:rPr lang="zh-CN" altLang="en-US" dirty="0">
                <a:latin typeface="等线" panose="02010600030101010101" pitchFamily="2" charset="-122"/>
                <a:ea typeface="等线" panose="02010600030101010101" pitchFamily="2" charset="-122"/>
              </a:rPr>
              <a:t>来对合金蠕变性能的优劣进行正反例划分。</a:t>
            </a:r>
          </a:p>
        </p:txBody>
      </p:sp>
      <p:sp>
        <p:nvSpPr>
          <p:cNvPr id="3" name="文本框 2">
            <a:extLst>
              <a:ext uri="{FF2B5EF4-FFF2-40B4-BE49-F238E27FC236}">
                <a16:creationId xmlns:a16="http://schemas.microsoft.com/office/drawing/2014/main" id="{C1E3435A-3B7B-4720-91B2-4F0D0E016FB2}"/>
              </a:ext>
            </a:extLst>
          </p:cNvPr>
          <p:cNvSpPr txBox="1"/>
          <p:nvPr/>
        </p:nvSpPr>
        <p:spPr>
          <a:xfrm>
            <a:off x="754951" y="4738376"/>
            <a:ext cx="1041341" cy="369332"/>
          </a:xfrm>
          <a:prstGeom prst="rect">
            <a:avLst/>
          </a:prstGeom>
          <a:noFill/>
        </p:spPr>
        <p:txBody>
          <a:bodyPr wrap="square" rtlCol="0">
            <a:spAutoFit/>
          </a:bodyPr>
          <a:lstStyle/>
          <a:p>
            <a:pPr algn="ctr"/>
            <a:r>
              <a:rPr lang="zh-CN" altLang="en-US" b="1" dirty="0"/>
              <a:t>输入</a:t>
            </a:r>
          </a:p>
        </p:txBody>
      </p:sp>
      <p:sp>
        <p:nvSpPr>
          <p:cNvPr id="20" name="文本框 19">
            <a:extLst>
              <a:ext uri="{FF2B5EF4-FFF2-40B4-BE49-F238E27FC236}">
                <a16:creationId xmlns:a16="http://schemas.microsoft.com/office/drawing/2014/main" id="{C3E89FBF-EBAF-48BC-B35A-B5C49F6F584F}"/>
              </a:ext>
            </a:extLst>
          </p:cNvPr>
          <p:cNvSpPr txBox="1"/>
          <p:nvPr/>
        </p:nvSpPr>
        <p:spPr>
          <a:xfrm>
            <a:off x="3332742" y="4768103"/>
            <a:ext cx="1041341" cy="369332"/>
          </a:xfrm>
          <a:prstGeom prst="rect">
            <a:avLst/>
          </a:prstGeom>
          <a:noFill/>
        </p:spPr>
        <p:txBody>
          <a:bodyPr wrap="square" rtlCol="0">
            <a:spAutoFit/>
          </a:bodyPr>
          <a:lstStyle/>
          <a:p>
            <a:pPr algn="ctr"/>
            <a:r>
              <a:rPr lang="zh-CN" altLang="en-US" b="1" dirty="0"/>
              <a:t>方法</a:t>
            </a:r>
          </a:p>
        </p:txBody>
      </p:sp>
      <p:sp>
        <p:nvSpPr>
          <p:cNvPr id="21" name="文本框 20">
            <a:extLst>
              <a:ext uri="{FF2B5EF4-FFF2-40B4-BE49-F238E27FC236}">
                <a16:creationId xmlns:a16="http://schemas.microsoft.com/office/drawing/2014/main" id="{750658D3-F0C0-4678-89B4-7A30EC5D0B3E}"/>
              </a:ext>
            </a:extLst>
          </p:cNvPr>
          <p:cNvSpPr txBox="1"/>
          <p:nvPr/>
        </p:nvSpPr>
        <p:spPr>
          <a:xfrm>
            <a:off x="6458549" y="4817093"/>
            <a:ext cx="1041341" cy="369332"/>
          </a:xfrm>
          <a:prstGeom prst="rect">
            <a:avLst/>
          </a:prstGeom>
          <a:noFill/>
        </p:spPr>
        <p:txBody>
          <a:bodyPr wrap="square" rtlCol="0">
            <a:spAutoFit/>
          </a:bodyPr>
          <a:lstStyle/>
          <a:p>
            <a:pPr algn="ctr"/>
            <a:r>
              <a:rPr lang="zh-CN" altLang="en-US" b="1" dirty="0"/>
              <a:t>结果</a:t>
            </a:r>
          </a:p>
        </p:txBody>
      </p:sp>
      <p:sp>
        <p:nvSpPr>
          <p:cNvPr id="13" name="矩形: 圆角 12">
            <a:extLst>
              <a:ext uri="{FF2B5EF4-FFF2-40B4-BE49-F238E27FC236}">
                <a16:creationId xmlns:a16="http://schemas.microsoft.com/office/drawing/2014/main" id="{D600CB72-B720-41C7-B633-500E200566BA}"/>
              </a:ext>
            </a:extLst>
          </p:cNvPr>
          <p:cNvSpPr/>
          <p:nvPr/>
        </p:nvSpPr>
        <p:spPr>
          <a:xfrm>
            <a:off x="2812534" y="2603210"/>
            <a:ext cx="1749087" cy="1511181"/>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0324EDA-329E-43F3-AD1A-A610BEC84E87}"/>
              </a:ext>
            </a:extLst>
          </p:cNvPr>
          <p:cNvSpPr txBox="1"/>
          <p:nvPr/>
        </p:nvSpPr>
        <p:spPr>
          <a:xfrm>
            <a:off x="3246343" y="2603210"/>
            <a:ext cx="846598" cy="369332"/>
          </a:xfrm>
          <a:prstGeom prst="rect">
            <a:avLst/>
          </a:prstGeom>
          <a:noFill/>
        </p:spPr>
        <p:txBody>
          <a:bodyPr wrap="square" rtlCol="0">
            <a:spAutoFit/>
          </a:bodyPr>
          <a:lstStyle/>
          <a:p>
            <a:pPr algn="ctr"/>
            <a:r>
              <a:rPr lang="zh-CN" altLang="en-US" b="1" dirty="0"/>
              <a:t>聚类</a:t>
            </a:r>
          </a:p>
        </p:txBody>
      </p:sp>
      <p:sp>
        <p:nvSpPr>
          <p:cNvPr id="17" name="文本框 16">
            <a:extLst>
              <a:ext uri="{FF2B5EF4-FFF2-40B4-BE49-F238E27FC236}">
                <a16:creationId xmlns:a16="http://schemas.microsoft.com/office/drawing/2014/main" id="{DF6569DE-D737-4836-AF30-E4F831CE0253}"/>
              </a:ext>
            </a:extLst>
          </p:cNvPr>
          <p:cNvSpPr txBox="1"/>
          <p:nvPr/>
        </p:nvSpPr>
        <p:spPr>
          <a:xfrm>
            <a:off x="107504" y="2144318"/>
            <a:ext cx="2550429" cy="338554"/>
          </a:xfrm>
          <a:prstGeom prst="rect">
            <a:avLst/>
          </a:prstGeom>
          <a:noFill/>
        </p:spPr>
        <p:txBody>
          <a:bodyPr wrap="square" rtlCol="0">
            <a:spAutoFit/>
          </a:bodyPr>
          <a:lstStyle/>
          <a:p>
            <a:pPr algn="ctr"/>
            <a:r>
              <a:rPr lang="en-US" altLang="zh-CN" sz="1600" b="1" dirty="0">
                <a:solidFill>
                  <a:srgbClr val="FF0000"/>
                </a:solidFill>
              </a:rPr>
              <a:t>266</a:t>
            </a:r>
            <a:r>
              <a:rPr lang="zh-CN" altLang="en-US" sz="1600" b="1" dirty="0">
                <a:solidFill>
                  <a:srgbClr val="FF0000"/>
                </a:solidFill>
              </a:rPr>
              <a:t>条合金蠕变性能数据</a:t>
            </a:r>
          </a:p>
        </p:txBody>
      </p:sp>
      <p:pic>
        <p:nvPicPr>
          <p:cNvPr id="22" name="图片 21">
            <a:extLst>
              <a:ext uri="{FF2B5EF4-FFF2-40B4-BE49-F238E27FC236}">
                <a16:creationId xmlns:a16="http://schemas.microsoft.com/office/drawing/2014/main" id="{04F5A208-2D7C-49E7-B69F-35A4745CD6F8}"/>
              </a:ext>
            </a:extLst>
          </p:cNvPr>
          <p:cNvPicPr>
            <a:picLocks noChangeAspect="1"/>
          </p:cNvPicPr>
          <p:nvPr/>
        </p:nvPicPr>
        <p:blipFill>
          <a:blip r:embed="rId4"/>
          <a:stretch>
            <a:fillRect/>
          </a:stretch>
        </p:blipFill>
        <p:spPr>
          <a:xfrm>
            <a:off x="5423974" y="1787982"/>
            <a:ext cx="3036458" cy="1996123"/>
          </a:xfrm>
          <a:prstGeom prst="rect">
            <a:avLst/>
          </a:prstGeom>
        </p:spPr>
      </p:pic>
      <p:sp>
        <p:nvSpPr>
          <p:cNvPr id="25" name="文本框 24">
            <a:extLst>
              <a:ext uri="{FF2B5EF4-FFF2-40B4-BE49-F238E27FC236}">
                <a16:creationId xmlns:a16="http://schemas.microsoft.com/office/drawing/2014/main" id="{71CA8AFC-59F0-4680-8C02-8B1B984F30A5}"/>
              </a:ext>
            </a:extLst>
          </p:cNvPr>
          <p:cNvSpPr txBox="1"/>
          <p:nvPr/>
        </p:nvSpPr>
        <p:spPr>
          <a:xfrm>
            <a:off x="4558743" y="2539516"/>
            <a:ext cx="695085" cy="246221"/>
          </a:xfrm>
          <a:prstGeom prst="rect">
            <a:avLst/>
          </a:prstGeom>
          <a:noFill/>
        </p:spPr>
        <p:txBody>
          <a:bodyPr wrap="square" rtlCol="0">
            <a:spAutoFit/>
          </a:bodyPr>
          <a:lstStyle/>
          <a:p>
            <a:r>
              <a:rPr lang="zh-CN" altLang="en-US" sz="1000" dirty="0">
                <a:solidFill>
                  <a:srgbClr val="FF0000"/>
                </a:solidFill>
              </a:rPr>
              <a:t>领域专家</a:t>
            </a:r>
          </a:p>
        </p:txBody>
      </p:sp>
      <p:pic>
        <p:nvPicPr>
          <p:cNvPr id="26" name="图片 25">
            <a:extLst>
              <a:ext uri="{FF2B5EF4-FFF2-40B4-BE49-F238E27FC236}">
                <a16:creationId xmlns:a16="http://schemas.microsoft.com/office/drawing/2014/main" id="{D2F5CC3D-2115-4431-A4CF-BD6FDA2B38A7}"/>
              </a:ext>
            </a:extLst>
          </p:cNvPr>
          <p:cNvPicPr>
            <a:picLocks noChangeAspect="1"/>
          </p:cNvPicPr>
          <p:nvPr/>
        </p:nvPicPr>
        <p:blipFill>
          <a:blip r:embed="rId5"/>
          <a:stretch>
            <a:fillRect/>
          </a:stretch>
        </p:blipFill>
        <p:spPr>
          <a:xfrm>
            <a:off x="4630126" y="1870184"/>
            <a:ext cx="633865" cy="664969"/>
          </a:xfrm>
          <a:prstGeom prst="rect">
            <a:avLst/>
          </a:prstGeom>
        </p:spPr>
      </p:pic>
      <p:cxnSp>
        <p:nvCxnSpPr>
          <p:cNvPr id="33" name="直接箭头连接符 32">
            <a:extLst>
              <a:ext uri="{FF2B5EF4-FFF2-40B4-BE49-F238E27FC236}">
                <a16:creationId xmlns:a16="http://schemas.microsoft.com/office/drawing/2014/main" id="{39623EB2-88DD-436F-B5B9-EDD4B537C6D3}"/>
              </a:ext>
            </a:extLst>
          </p:cNvPr>
          <p:cNvCxnSpPr>
            <a:cxnSpLocks/>
            <a:stCxn id="25" idx="2"/>
          </p:cNvCxnSpPr>
          <p:nvPr/>
        </p:nvCxnSpPr>
        <p:spPr>
          <a:xfrm>
            <a:off x="4906286" y="2785737"/>
            <a:ext cx="0" cy="33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2C963217-2789-49A4-9A20-49163D42CED2}"/>
              </a:ext>
            </a:extLst>
          </p:cNvPr>
          <p:cNvPicPr>
            <a:picLocks noChangeAspect="1"/>
          </p:cNvPicPr>
          <p:nvPr/>
        </p:nvPicPr>
        <p:blipFill>
          <a:blip r:embed="rId6"/>
          <a:stretch>
            <a:fillRect/>
          </a:stretch>
        </p:blipFill>
        <p:spPr>
          <a:xfrm>
            <a:off x="5981993" y="3717032"/>
            <a:ext cx="2221983" cy="1010391"/>
          </a:xfrm>
          <a:prstGeom prst="rect">
            <a:avLst/>
          </a:prstGeom>
        </p:spPr>
      </p:pic>
      <p:sp>
        <p:nvSpPr>
          <p:cNvPr id="4" name="矩形 3">
            <a:extLst>
              <a:ext uri="{FF2B5EF4-FFF2-40B4-BE49-F238E27FC236}">
                <a16:creationId xmlns:a16="http://schemas.microsoft.com/office/drawing/2014/main" id="{7F92AAC5-835B-4AC1-8C47-57391D7E3CF6}"/>
              </a:ext>
            </a:extLst>
          </p:cNvPr>
          <p:cNvSpPr/>
          <p:nvPr/>
        </p:nvSpPr>
        <p:spPr>
          <a:xfrm>
            <a:off x="5368997" y="1896125"/>
            <a:ext cx="3020052" cy="2920968"/>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29E8446-1DE8-4CCF-B75F-504486084014}"/>
              </a:ext>
            </a:extLst>
          </p:cNvPr>
          <p:cNvSpPr txBox="1"/>
          <p:nvPr/>
        </p:nvSpPr>
        <p:spPr>
          <a:xfrm>
            <a:off x="5415657" y="3540085"/>
            <a:ext cx="430887" cy="1370088"/>
          </a:xfrm>
          <a:prstGeom prst="rect">
            <a:avLst/>
          </a:prstGeom>
          <a:noFill/>
        </p:spPr>
        <p:txBody>
          <a:bodyPr vert="eaVert" wrap="square" rtlCol="0">
            <a:spAutoFit/>
          </a:bodyPr>
          <a:lstStyle/>
          <a:p>
            <a:pPr algn="ctr"/>
            <a:r>
              <a:rPr lang="zh-CN" altLang="en-US" sz="1600" dirty="0">
                <a:solidFill>
                  <a:srgbClr val="FF0000"/>
                </a:solidFill>
              </a:rPr>
              <a:t>正反例样本</a:t>
            </a:r>
          </a:p>
        </p:txBody>
      </p:sp>
    </p:spTree>
    <p:extLst>
      <p:ext uri="{BB962C8B-B14F-4D97-AF65-F5344CB8AC3E}">
        <p14:creationId xmlns:p14="http://schemas.microsoft.com/office/powerpoint/2010/main" val="3765981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9DBEFF-6BF8-420E-BC6B-94A1C9EF6F7E}"/>
              </a:ext>
            </a:extLst>
          </p:cNvPr>
          <p:cNvSpPr txBox="1"/>
          <p:nvPr/>
        </p:nvSpPr>
        <p:spPr>
          <a:xfrm>
            <a:off x="131924" y="1041098"/>
            <a:ext cx="2469337" cy="2938765"/>
          </a:xfrm>
          <a:prstGeom prst="rect">
            <a:avLst/>
          </a:prstGeom>
        </p:spPr>
        <p:style>
          <a:lnRef idx="2">
            <a:schemeClr val="accent1"/>
          </a:lnRef>
          <a:fillRef idx="1">
            <a:schemeClr val="lt1"/>
          </a:fillRef>
          <a:effectRef idx="0">
            <a:schemeClr val="accent1"/>
          </a:effectRef>
          <a:fontRef idx="minor">
            <a:schemeClr val="dk1"/>
          </a:fontRef>
        </p:style>
        <p:txBody>
          <a:bodyPr vert="eaVert" wrap="square" rtlCol="0">
            <a:spAutoFit/>
          </a:bodyPr>
          <a:lstStyle/>
          <a:p>
            <a:endParaRPr lang="zh-CN" altLang="en-US" dirty="0"/>
          </a:p>
        </p:txBody>
      </p:sp>
      <p:sp>
        <p:nvSpPr>
          <p:cNvPr id="5939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36E60C1C-F369-41D4-B72F-B666BF204CC2}" type="slidenum">
              <a:rPr lang="zh-CN" altLang="en-US" sz="1200" smtClean="0">
                <a:solidFill>
                  <a:srgbClr val="898989"/>
                </a:solidFill>
                <a:latin typeface="Calibri" panose="020F0502020204030204" pitchFamily="34" charset="0"/>
                <a:ea typeface="宋体" panose="02010600030101010101" pitchFamily="2" charset="-122"/>
              </a:rPr>
              <a:pPr latinLnBrk="0">
                <a:spcBef>
                  <a:spcPct val="0"/>
                </a:spcBef>
                <a:buFontTx/>
                <a:buNone/>
              </a:pPr>
              <a:t>30</a:t>
            </a:fld>
            <a:endParaRPr lang="zh-CN" altLang="en-US" sz="1200">
              <a:solidFill>
                <a:srgbClr val="898989"/>
              </a:solidFill>
              <a:latin typeface="Calibri" panose="020F0502020204030204" pitchFamily="34" charset="0"/>
              <a:ea typeface="宋体" panose="02010600030101010101" pitchFamily="2" charset="-122"/>
            </a:endParaRPr>
          </a:p>
        </p:txBody>
      </p:sp>
      <p:sp>
        <p:nvSpPr>
          <p:cNvPr id="33" name="立方体 32"/>
          <p:cNvSpPr/>
          <p:nvPr/>
        </p:nvSpPr>
        <p:spPr>
          <a:xfrm>
            <a:off x="3492500" y="1037432"/>
            <a:ext cx="1800225" cy="1871662"/>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a:p>
        </p:txBody>
      </p:sp>
      <p:sp>
        <p:nvSpPr>
          <p:cNvPr id="34" name="右箭头 33"/>
          <p:cNvSpPr/>
          <p:nvPr/>
        </p:nvSpPr>
        <p:spPr>
          <a:xfrm>
            <a:off x="2339975" y="206057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右箭头 34"/>
          <p:cNvSpPr/>
          <p:nvPr/>
        </p:nvSpPr>
        <p:spPr>
          <a:xfrm>
            <a:off x="5435600" y="205422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399" name="文本框 9"/>
          <p:cNvSpPr txBox="1">
            <a:spLocks noChangeArrowheads="1"/>
          </p:cNvSpPr>
          <p:nvPr/>
        </p:nvSpPr>
        <p:spPr bwMode="auto">
          <a:xfrm>
            <a:off x="131924" y="1555131"/>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1800" b="1" dirty="0">
                <a:solidFill>
                  <a:srgbClr val="FF0000"/>
                </a:solidFill>
                <a:latin typeface="Calibri" panose="020F0502020204030204" pitchFamily="34" charset="0"/>
                <a:ea typeface="宋体" panose="02010600030101010101" pitchFamily="2" charset="-122"/>
              </a:rPr>
              <a:t>视力视力与否</a:t>
            </a:r>
            <a:endParaRPr lang="en-US" altLang="zh-CN" sz="1800" b="1" dirty="0">
              <a:solidFill>
                <a:srgbClr val="FF0000"/>
              </a:solidFill>
              <a:latin typeface="Calibri" panose="020F0502020204030204" pitchFamily="34" charset="0"/>
              <a:ea typeface="宋体" panose="02010600030101010101" pitchFamily="2" charset="-122"/>
            </a:endParaRPr>
          </a:p>
        </p:txBody>
      </p:sp>
      <p:sp>
        <p:nvSpPr>
          <p:cNvPr id="59400" name="文本框 10"/>
          <p:cNvSpPr txBox="1">
            <a:spLocks noChangeArrowheads="1"/>
          </p:cNvSpPr>
          <p:nvPr/>
        </p:nvSpPr>
        <p:spPr bwMode="auto">
          <a:xfrm>
            <a:off x="6691375" y="1676400"/>
            <a:ext cx="6110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400" dirty="0">
                <a:latin typeface="Calibri" panose="020F0502020204030204" pitchFamily="34" charset="0"/>
                <a:ea typeface="宋体" panose="02010600030101010101" pitchFamily="2" charset="-122"/>
              </a:rPr>
              <a:t>是</a:t>
            </a:r>
            <a:r>
              <a:rPr lang="en-US" altLang="zh-CN" sz="2400" dirty="0">
                <a:latin typeface="Calibri" panose="020F0502020204030204" pitchFamily="34" charset="0"/>
                <a:ea typeface="宋体" panose="02010600030101010101" pitchFamily="2" charset="-122"/>
              </a:rPr>
              <a:t>/</a:t>
            </a:r>
          </a:p>
          <a:p>
            <a:pPr algn="ctr" latinLnBrk="0">
              <a:spcBef>
                <a:spcPct val="0"/>
              </a:spcBef>
              <a:buFontTx/>
              <a:buNone/>
            </a:pPr>
            <a:r>
              <a:rPr lang="zh-CN" altLang="en-US" sz="2400" dirty="0">
                <a:latin typeface="Calibri" panose="020F0502020204030204" pitchFamily="34" charset="0"/>
                <a:ea typeface="宋体" panose="02010600030101010101" pitchFamily="2" charset="-122"/>
              </a:rPr>
              <a:t>否</a:t>
            </a:r>
          </a:p>
        </p:txBody>
      </p:sp>
      <p:pic>
        <p:nvPicPr>
          <p:cNvPr id="3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5875" y="1390650"/>
            <a:ext cx="91598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虚尾箭头 38"/>
          <p:cNvSpPr/>
          <p:nvPr/>
        </p:nvSpPr>
        <p:spPr bwMode="auto">
          <a:xfrm rot="5400000">
            <a:off x="3913188" y="2970215"/>
            <a:ext cx="741361" cy="1008062"/>
          </a:xfrm>
          <a:prstGeom prst="striped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59403" name="文本框 13"/>
          <p:cNvSpPr txBox="1">
            <a:spLocks noChangeArrowheads="1"/>
          </p:cNvSpPr>
          <p:nvPr/>
        </p:nvSpPr>
        <p:spPr bwMode="auto">
          <a:xfrm>
            <a:off x="4791195" y="310153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规则学习与重要度分析</a:t>
            </a:r>
          </a:p>
        </p:txBody>
      </p:sp>
      <p:sp>
        <p:nvSpPr>
          <p:cNvPr id="41" name="立方体 40"/>
          <p:cNvSpPr/>
          <p:nvPr/>
        </p:nvSpPr>
        <p:spPr bwMode="auto">
          <a:xfrm>
            <a:off x="3492500" y="3979863"/>
            <a:ext cx="1800225" cy="1871662"/>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pic>
        <p:nvPicPr>
          <p:cNvPr id="59405"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4635500"/>
            <a:ext cx="1123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左大括号 42"/>
          <p:cNvSpPr/>
          <p:nvPr/>
        </p:nvSpPr>
        <p:spPr bwMode="auto">
          <a:xfrm>
            <a:off x="5435600" y="3979863"/>
            <a:ext cx="431800" cy="187166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9407" name="TextBox 9"/>
          <p:cNvSpPr txBox="1">
            <a:spLocks noChangeArrowheads="1"/>
          </p:cNvSpPr>
          <p:nvPr/>
        </p:nvSpPr>
        <p:spPr bwMode="auto">
          <a:xfrm>
            <a:off x="5921920" y="3852050"/>
            <a:ext cx="2578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en-US" altLang="zh-CN" sz="1800" dirty="0">
                <a:latin typeface="Calibri" panose="020F0502020204030204" pitchFamily="34" charset="0"/>
                <a:ea typeface="宋体" panose="02010600030101010101" pitchFamily="2" charset="-122"/>
              </a:rPr>
              <a:t>1</a:t>
            </a:r>
            <a:r>
              <a:rPr lang="zh-CN" altLang="en-US" sz="1800" dirty="0">
                <a:latin typeface="Calibri" panose="020F0502020204030204" pitchFamily="34" charset="0"/>
                <a:ea typeface="宋体" panose="02010600030101010101" pitchFamily="2" charset="-122"/>
              </a:rPr>
              <a:t>、构建决策树模型并提取规则</a:t>
            </a:r>
          </a:p>
        </p:txBody>
      </p:sp>
      <p:sp>
        <p:nvSpPr>
          <p:cNvPr id="59409" name="文本框 9"/>
          <p:cNvSpPr txBox="1">
            <a:spLocks noChangeArrowheads="1"/>
          </p:cNvSpPr>
          <p:nvPr/>
        </p:nvSpPr>
        <p:spPr bwMode="auto">
          <a:xfrm>
            <a:off x="562962" y="2322952"/>
            <a:ext cx="2123729"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1800" b="1" dirty="0">
                <a:solidFill>
                  <a:srgbClr val="FF0000"/>
                </a:solidFill>
                <a:latin typeface="Calibri" panose="020F0502020204030204" pitchFamily="34" charset="0"/>
                <a:ea typeface="宋体" panose="02010600030101010101" pitchFamily="2" charset="-122"/>
              </a:rPr>
              <a:t>属性</a:t>
            </a:r>
            <a:endParaRPr lang="en-US" altLang="zh-CN" sz="1800" b="1" dirty="0">
              <a:solidFill>
                <a:srgbClr val="FF0000"/>
              </a:solidFill>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作业时间</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睡眠时间</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父母一方是否近视</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用眼是否过度</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看电脑和玩游戏时间</a:t>
            </a:r>
          </a:p>
        </p:txBody>
      </p:sp>
      <p:cxnSp>
        <p:nvCxnSpPr>
          <p:cNvPr id="47" name="直接连接符 46"/>
          <p:cNvCxnSpPr>
            <a:cxnSpLocks/>
          </p:cNvCxnSpPr>
          <p:nvPr/>
        </p:nvCxnSpPr>
        <p:spPr>
          <a:xfrm flipH="1">
            <a:off x="374481" y="1327287"/>
            <a:ext cx="1555593" cy="2518717"/>
          </a:xfrm>
          <a:prstGeom prst="line">
            <a:avLst/>
          </a:prstGeom>
        </p:spPr>
        <p:style>
          <a:lnRef idx="1">
            <a:schemeClr val="dk1"/>
          </a:lnRef>
          <a:fillRef idx="0">
            <a:schemeClr val="dk1"/>
          </a:fillRef>
          <a:effectRef idx="0">
            <a:schemeClr val="dk1"/>
          </a:effectRef>
          <a:fontRef idx="minor">
            <a:schemeClr val="tx1"/>
          </a:fontRef>
        </p:style>
      </p:cxnSp>
      <p:sp>
        <p:nvSpPr>
          <p:cNvPr id="21" name="标题 1">
            <a:extLst>
              <a:ext uri="{FF2B5EF4-FFF2-40B4-BE49-F238E27FC236}">
                <a16:creationId xmlns:a16="http://schemas.microsoft.com/office/drawing/2014/main" id="{FBBFDBD6-B239-47F5-862B-55460384F2AE}"/>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蠕变性能优化的规则抽取</a:t>
            </a:r>
          </a:p>
        </p:txBody>
      </p:sp>
      <p:sp>
        <p:nvSpPr>
          <p:cNvPr id="22" name="TextBox 18">
            <a:extLst>
              <a:ext uri="{FF2B5EF4-FFF2-40B4-BE49-F238E27FC236}">
                <a16:creationId xmlns:a16="http://schemas.microsoft.com/office/drawing/2014/main" id="{451CBB39-995F-4C7D-B609-DB7CCA22966F}"/>
              </a:ext>
            </a:extLst>
          </p:cNvPr>
          <p:cNvSpPr txBox="1">
            <a:spLocks noChangeArrowheads="1"/>
          </p:cNvSpPr>
          <p:nvPr/>
        </p:nvSpPr>
        <p:spPr bwMode="auto">
          <a:xfrm>
            <a:off x="5867400" y="5537755"/>
            <a:ext cx="29276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en-US" altLang="zh-CN" sz="1800" dirty="0">
                <a:latin typeface="Calibri" panose="020F0502020204030204" pitchFamily="34" charset="0"/>
                <a:ea typeface="宋体" panose="02010600030101010101" pitchFamily="2" charset="-122"/>
              </a:rPr>
              <a:t>2</a:t>
            </a:r>
            <a:r>
              <a:rPr lang="zh-CN" altLang="en-US" sz="1800" dirty="0">
                <a:latin typeface="Calibri" panose="020F0502020204030204" pitchFamily="34" charset="0"/>
                <a:ea typeface="宋体" panose="02010600030101010101" pitchFamily="2" charset="-122"/>
              </a:rPr>
              <a:t>、基于决策树模型分析各个成因的重要度</a:t>
            </a:r>
          </a:p>
        </p:txBody>
      </p:sp>
      <p:sp>
        <p:nvSpPr>
          <p:cNvPr id="5" name="矩形 4">
            <a:extLst>
              <a:ext uri="{FF2B5EF4-FFF2-40B4-BE49-F238E27FC236}">
                <a16:creationId xmlns:a16="http://schemas.microsoft.com/office/drawing/2014/main" id="{C3B86093-D3EF-4D6B-B1C7-478DDEF150BB}"/>
              </a:ext>
            </a:extLst>
          </p:cNvPr>
          <p:cNvSpPr/>
          <p:nvPr/>
        </p:nvSpPr>
        <p:spPr>
          <a:xfrm>
            <a:off x="6130323" y="1029062"/>
            <a:ext cx="1733167" cy="400110"/>
          </a:xfrm>
          <a:prstGeom prst="rect">
            <a:avLst/>
          </a:prstGeom>
        </p:spPr>
        <p:txBody>
          <a:bodyPr wrap="none">
            <a:spAutoFit/>
          </a:bodyPr>
          <a:lstStyle/>
          <a:p>
            <a:pPr algn="ctr">
              <a:spcBef>
                <a:spcPct val="0"/>
              </a:spcBef>
            </a:pPr>
            <a:r>
              <a:rPr lang="zh-CN" altLang="en-US" sz="2000" b="1" dirty="0"/>
              <a:t>视力近视与否</a:t>
            </a:r>
            <a:endParaRPr lang="en-US" altLang="zh-CN" sz="2000" b="1" dirty="0"/>
          </a:p>
        </p:txBody>
      </p:sp>
      <p:sp>
        <p:nvSpPr>
          <p:cNvPr id="2" name="文本框 1">
            <a:extLst>
              <a:ext uri="{FF2B5EF4-FFF2-40B4-BE49-F238E27FC236}">
                <a16:creationId xmlns:a16="http://schemas.microsoft.com/office/drawing/2014/main" id="{D4544737-53F8-458F-8790-B89E3A42DE4D}"/>
              </a:ext>
            </a:extLst>
          </p:cNvPr>
          <p:cNvSpPr txBox="1"/>
          <p:nvPr/>
        </p:nvSpPr>
        <p:spPr>
          <a:xfrm>
            <a:off x="150027" y="1041099"/>
            <a:ext cx="2522672" cy="400110"/>
          </a:xfrm>
          <a:prstGeom prst="rect">
            <a:avLst/>
          </a:prstGeom>
          <a:noFill/>
        </p:spPr>
        <p:txBody>
          <a:bodyPr wrap="square" rtlCol="0">
            <a:spAutoFit/>
          </a:bodyPr>
          <a:lstStyle/>
          <a:p>
            <a:pPr algn="ctr"/>
            <a:r>
              <a:rPr lang="zh-CN" altLang="en-US" sz="2000" b="1" dirty="0"/>
              <a:t>视力健康训练数据</a:t>
            </a:r>
          </a:p>
        </p:txBody>
      </p:sp>
      <p:pic>
        <p:nvPicPr>
          <p:cNvPr id="9" name="图片 8">
            <a:extLst>
              <a:ext uri="{FF2B5EF4-FFF2-40B4-BE49-F238E27FC236}">
                <a16:creationId xmlns:a16="http://schemas.microsoft.com/office/drawing/2014/main" id="{919E3C02-3300-4F32-A68A-43D4D4CEF16B}"/>
              </a:ext>
            </a:extLst>
          </p:cNvPr>
          <p:cNvPicPr>
            <a:picLocks noChangeAspect="1"/>
          </p:cNvPicPr>
          <p:nvPr/>
        </p:nvPicPr>
        <p:blipFill>
          <a:blip r:embed="rId6"/>
          <a:stretch>
            <a:fillRect/>
          </a:stretch>
        </p:blipFill>
        <p:spPr>
          <a:xfrm>
            <a:off x="212982" y="789203"/>
            <a:ext cx="8718036" cy="52795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4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4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9403" grpId="0"/>
      <p:bldP spid="41" grpId="0" animBg="1"/>
      <p:bldP spid="43" grpId="0" animBg="1"/>
      <p:bldP spid="59407"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多文档 7"/>
          <p:cNvSpPr/>
          <p:nvPr/>
        </p:nvSpPr>
        <p:spPr>
          <a:xfrm>
            <a:off x="73397" y="3284538"/>
            <a:ext cx="1295400" cy="63341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蠕变性能数据</a:t>
            </a:r>
          </a:p>
        </p:txBody>
      </p:sp>
      <p:sp>
        <p:nvSpPr>
          <p:cNvPr id="9" name="矩形 8"/>
          <p:cNvSpPr/>
          <p:nvPr/>
        </p:nvSpPr>
        <p:spPr>
          <a:xfrm>
            <a:off x="1620416" y="3313113"/>
            <a:ext cx="1295400" cy="5762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t>决策树</a:t>
            </a:r>
          </a:p>
        </p:txBody>
      </p:sp>
      <p:sp>
        <p:nvSpPr>
          <p:cNvPr id="10" name="左大括号 9"/>
          <p:cNvSpPr/>
          <p:nvPr/>
        </p:nvSpPr>
        <p:spPr>
          <a:xfrm>
            <a:off x="2988072" y="1268413"/>
            <a:ext cx="431800" cy="4649788"/>
          </a:xfrm>
          <a:prstGeom prst="leftBrace">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12" name="直接箭头连接符 11"/>
          <p:cNvCxnSpPr>
            <a:cxnSpLocks/>
            <a:stCxn id="8" idx="3"/>
            <a:endCxn id="9" idx="1"/>
          </p:cNvCxnSpPr>
          <p:nvPr/>
        </p:nvCxnSpPr>
        <p:spPr>
          <a:xfrm>
            <a:off x="1368797" y="3601244"/>
            <a:ext cx="251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灯片编号占位符 3"/>
          <p:cNvSpPr>
            <a:spLocks noGrp="1"/>
          </p:cNvSpPr>
          <p:nvPr>
            <p:ph type="sldNum" sz="quarter" idx="12"/>
          </p:nvPr>
        </p:nvSpPr>
        <p:spPr bwMode="auto">
          <a:xfrm>
            <a:off x="6553200" y="62134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E363D669-E3A7-4689-B598-1E77178A3637}" type="slidenum">
              <a:rPr lang="zh-CN" altLang="en-US" sz="1200" smtClean="0">
                <a:solidFill>
                  <a:srgbClr val="898989"/>
                </a:solidFill>
                <a:latin typeface="Calibri" panose="020F0502020204030204" pitchFamily="34" charset="0"/>
                <a:ea typeface="宋体" panose="02010600030101010101" pitchFamily="2" charset="-122"/>
              </a:rPr>
              <a:pPr latinLnBrk="0">
                <a:spcBef>
                  <a:spcPct val="0"/>
                </a:spcBef>
                <a:buFontTx/>
                <a:buNone/>
              </a:pPr>
              <a:t>31</a:t>
            </a:fld>
            <a:endParaRPr lang="zh-CN" altLang="en-US" sz="1200" dirty="0">
              <a:solidFill>
                <a:srgbClr val="898989"/>
              </a:solidFill>
              <a:latin typeface="Calibri" panose="020F0502020204030204" pitchFamily="34" charset="0"/>
              <a:ea typeface="宋体" panose="02010600030101010101" pitchFamily="2" charset="-122"/>
            </a:endParaRPr>
          </a:p>
        </p:txBody>
      </p:sp>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基于蠕变性能的决策树及规则抽取</a:t>
            </a:r>
          </a:p>
        </p:txBody>
      </p:sp>
      <p:pic>
        <p:nvPicPr>
          <p:cNvPr id="28" name="图片 27">
            <a:extLst>
              <a:ext uri="{FF2B5EF4-FFF2-40B4-BE49-F238E27FC236}">
                <a16:creationId xmlns:a16="http://schemas.microsoft.com/office/drawing/2014/main" id="{DBD3D1B3-3E9A-48C3-8B45-AA8DE7435BF7}"/>
              </a:ext>
            </a:extLst>
          </p:cNvPr>
          <p:cNvPicPr>
            <a:picLocks noChangeAspect="1"/>
          </p:cNvPicPr>
          <p:nvPr/>
        </p:nvPicPr>
        <p:blipFill>
          <a:blip r:embed="rId4"/>
          <a:stretch>
            <a:fillRect/>
          </a:stretch>
        </p:blipFill>
        <p:spPr>
          <a:xfrm>
            <a:off x="3500741" y="935007"/>
            <a:ext cx="4867324" cy="3170877"/>
          </a:xfrm>
          <a:prstGeom prst="rect">
            <a:avLst/>
          </a:prstGeom>
        </p:spPr>
      </p:pic>
      <p:pic>
        <p:nvPicPr>
          <p:cNvPr id="29" name="图片 28">
            <a:extLst>
              <a:ext uri="{FF2B5EF4-FFF2-40B4-BE49-F238E27FC236}">
                <a16:creationId xmlns:a16="http://schemas.microsoft.com/office/drawing/2014/main" id="{32F014A9-434C-445C-A593-7574B35C5E80}"/>
              </a:ext>
            </a:extLst>
          </p:cNvPr>
          <p:cNvPicPr>
            <a:picLocks noChangeAspect="1"/>
          </p:cNvPicPr>
          <p:nvPr/>
        </p:nvPicPr>
        <p:blipFill>
          <a:blip r:embed="rId5"/>
          <a:stretch>
            <a:fillRect/>
          </a:stretch>
        </p:blipFill>
        <p:spPr>
          <a:xfrm>
            <a:off x="3500741" y="4273704"/>
            <a:ext cx="5528526" cy="230489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a:t>
            </a:r>
            <a:r>
              <a:rPr lang="en-US" altLang="zh-CN" sz="2400" dirty="0">
                <a:solidFill>
                  <a:srgbClr val="FF0000"/>
                </a:solidFill>
              </a:rPr>
              <a:t>1</a:t>
            </a:r>
            <a:r>
              <a:rPr lang="zh-CN" altLang="en-US" sz="2400" dirty="0">
                <a:solidFill>
                  <a:srgbClr val="FF0000"/>
                </a:solidFill>
              </a:rPr>
              <a:t>）及规则抽取</a:t>
            </a:r>
          </a:p>
        </p:txBody>
      </p:sp>
      <p:pic>
        <p:nvPicPr>
          <p:cNvPr id="2" name="图片 1">
            <a:extLst>
              <a:ext uri="{FF2B5EF4-FFF2-40B4-BE49-F238E27FC236}">
                <a16:creationId xmlns:a16="http://schemas.microsoft.com/office/drawing/2014/main" id="{468D2854-DCD7-4D37-AFD4-9E1FEEABBE9E}"/>
              </a:ext>
            </a:extLst>
          </p:cNvPr>
          <p:cNvPicPr>
            <a:picLocks noChangeAspect="1"/>
          </p:cNvPicPr>
          <p:nvPr/>
        </p:nvPicPr>
        <p:blipFill>
          <a:blip r:embed="rId4"/>
          <a:stretch>
            <a:fillRect/>
          </a:stretch>
        </p:blipFill>
        <p:spPr>
          <a:xfrm>
            <a:off x="107504" y="1196753"/>
            <a:ext cx="7511418" cy="4894060"/>
          </a:xfrm>
          <a:prstGeom prst="rect">
            <a:avLst/>
          </a:prstGeom>
        </p:spPr>
      </p:pic>
      <p:sp>
        <p:nvSpPr>
          <p:cNvPr id="15" name="矩形 14">
            <a:extLst>
              <a:ext uri="{FF2B5EF4-FFF2-40B4-BE49-F238E27FC236}">
                <a16:creationId xmlns:a16="http://schemas.microsoft.com/office/drawing/2014/main" id="{61E5B2E6-D7C5-4E74-9C5B-F9B17A990065}"/>
              </a:ext>
            </a:extLst>
          </p:cNvPr>
          <p:cNvSpPr/>
          <p:nvPr/>
        </p:nvSpPr>
        <p:spPr>
          <a:xfrm>
            <a:off x="5940152" y="767188"/>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正例规则：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，固溶处理温度</a:t>
            </a:r>
            <a:r>
              <a:rPr lang="en-US" altLang="zh-CN" sz="1400" dirty="0">
                <a:solidFill>
                  <a:schemeClr val="tx1"/>
                </a:solidFill>
              </a:rPr>
              <a:t>&gt;1325.421</a:t>
            </a:r>
            <a:r>
              <a:rPr lang="zh-CN" altLang="en-US" sz="1400" dirty="0">
                <a:solidFill>
                  <a:schemeClr val="tx1"/>
                </a:solidFill>
              </a:rPr>
              <a:t>，</a:t>
            </a:r>
            <a:r>
              <a:rPr lang="en-US" altLang="zh-CN" sz="1400" dirty="0">
                <a:solidFill>
                  <a:schemeClr val="tx1"/>
                </a:solidFill>
              </a:rPr>
              <a:t>Ta</a:t>
            </a:r>
            <a:r>
              <a:rPr lang="zh-CN" altLang="en-US" sz="1400" dirty="0">
                <a:solidFill>
                  <a:schemeClr val="tx1"/>
                </a:solidFill>
              </a:rPr>
              <a:t>元素的质量分数</a:t>
            </a:r>
            <a:r>
              <a:rPr lang="en-US" altLang="zh-CN" sz="1400" dirty="0">
                <a:solidFill>
                  <a:schemeClr val="tx1"/>
                </a:solidFill>
              </a:rPr>
              <a:t>&gt;6.905</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2.If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a:t>
            </a:r>
            <a:r>
              <a:rPr lang="en-US" altLang="zh-CN" sz="1400" dirty="0">
                <a:solidFill>
                  <a:schemeClr val="tx1"/>
                </a:solidFill>
              </a:rPr>
              <a:t>W</a:t>
            </a:r>
            <a:r>
              <a:rPr lang="zh-CN" altLang="en-US" sz="1400" dirty="0">
                <a:solidFill>
                  <a:schemeClr val="tx1"/>
                </a:solidFill>
              </a:rPr>
              <a:t>元素的质量分数</a:t>
            </a:r>
            <a:r>
              <a:rPr lang="en-US" altLang="zh-CN" sz="1400" dirty="0">
                <a:solidFill>
                  <a:schemeClr val="tx1"/>
                </a:solidFill>
              </a:rPr>
              <a:t>&gt;</a:t>
            </a:r>
            <a:r>
              <a:rPr lang="zh-CN" altLang="en-US" sz="1400" dirty="0">
                <a:solidFill>
                  <a:schemeClr val="tx1"/>
                </a:solidFill>
              </a:rPr>
              <a:t> </a:t>
            </a:r>
            <a:r>
              <a:rPr lang="en-US" altLang="zh-CN" sz="1400" dirty="0">
                <a:solidFill>
                  <a:schemeClr val="tx1"/>
                </a:solidFill>
              </a:rPr>
              <a:t>5.026,Cr</a:t>
            </a:r>
            <a:r>
              <a:rPr lang="zh-CN" altLang="en-US" sz="1400" dirty="0">
                <a:solidFill>
                  <a:schemeClr val="tx1"/>
                </a:solidFill>
              </a:rPr>
              <a:t>元素的质量分数    </a:t>
            </a:r>
            <a:r>
              <a:rPr lang="en-US" altLang="zh-CN" sz="1400" dirty="0">
                <a:solidFill>
                  <a:schemeClr val="tx1"/>
                </a:solidFill>
              </a:rPr>
              <a:t>6.45.then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a:t>
            </a:r>
            <a:endParaRPr lang="en-US" altLang="zh-CN" sz="2000" dirty="0">
              <a:solidFill>
                <a:schemeClr val="tx1"/>
              </a:solidFill>
            </a:endParaRPr>
          </a:p>
        </p:txBody>
      </p:sp>
      <p:graphicFrame>
        <p:nvGraphicFramePr>
          <p:cNvPr id="3" name="对象 2">
            <a:extLst>
              <a:ext uri="{FF2B5EF4-FFF2-40B4-BE49-F238E27FC236}">
                <a16:creationId xmlns:a16="http://schemas.microsoft.com/office/drawing/2014/main" id="{848BCD41-D88A-4271-A05F-1C09B3D627A7}"/>
              </a:ext>
            </a:extLst>
          </p:cNvPr>
          <p:cNvGraphicFramePr>
            <a:graphicFrameLocks noChangeAspect="1"/>
          </p:cNvGraphicFramePr>
          <p:nvPr>
            <p:extLst>
              <p:ext uri="{D42A27DB-BD31-4B8C-83A1-F6EECF244321}">
                <p14:modId xmlns:p14="http://schemas.microsoft.com/office/powerpoint/2010/main" val="1168461289"/>
              </p:ext>
            </p:extLst>
          </p:nvPr>
        </p:nvGraphicFramePr>
        <p:xfrm>
          <a:off x="6157168" y="1268760"/>
          <a:ext cx="281806" cy="254074"/>
        </p:xfrm>
        <a:graphic>
          <a:graphicData uri="http://schemas.openxmlformats.org/presentationml/2006/ole">
            <mc:AlternateContent xmlns:mc="http://schemas.openxmlformats.org/markup-compatibility/2006">
              <mc:Choice xmlns:v="urn:schemas-microsoft-com:vml" Requires="v">
                <p:oleObj spid="_x0000_s4351" name="Equation" r:id="rId5" imgW="114120" imgH="139680" progId="Equation.DSMT4">
                  <p:embed/>
                </p:oleObj>
              </mc:Choice>
              <mc:Fallback>
                <p:oleObj name="Equation" r:id="rId5" imgW="114120" imgH="139680" progId="Equation.DSMT4">
                  <p:embed/>
                  <p:pic>
                    <p:nvPicPr>
                      <p:cNvPr id="0" name=""/>
                      <p:cNvPicPr/>
                      <p:nvPr/>
                    </p:nvPicPr>
                    <p:blipFill>
                      <a:blip r:embed="rId6"/>
                      <a:stretch>
                        <a:fillRect/>
                      </a:stretch>
                    </p:blipFill>
                    <p:spPr>
                      <a:xfrm>
                        <a:off x="6157168" y="1268760"/>
                        <a:ext cx="281806" cy="254074"/>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DA16FE15-4851-427F-A0D0-174B919EADFB}"/>
              </a:ext>
            </a:extLst>
          </p:cNvPr>
          <p:cNvGraphicFramePr>
            <a:graphicFrameLocks noChangeAspect="1"/>
          </p:cNvGraphicFramePr>
          <p:nvPr>
            <p:extLst>
              <p:ext uri="{D42A27DB-BD31-4B8C-83A1-F6EECF244321}">
                <p14:modId xmlns:p14="http://schemas.microsoft.com/office/powerpoint/2010/main" val="3629981739"/>
              </p:ext>
            </p:extLst>
          </p:nvPr>
        </p:nvGraphicFramePr>
        <p:xfrm>
          <a:off x="6170613" y="2371725"/>
          <a:ext cx="280987" cy="207963"/>
        </p:xfrm>
        <a:graphic>
          <a:graphicData uri="http://schemas.openxmlformats.org/presentationml/2006/ole">
            <mc:AlternateContent xmlns:mc="http://schemas.openxmlformats.org/markup-compatibility/2006">
              <mc:Choice xmlns:v="urn:schemas-microsoft-com:vml" Requires="v">
                <p:oleObj spid="_x0000_s4352" name="Equation" r:id="rId7" imgW="114120" imgH="114120" progId="Equation.DSMT4">
                  <p:embed/>
                </p:oleObj>
              </mc:Choice>
              <mc:Fallback>
                <p:oleObj name="Equation" r:id="rId7" imgW="114120" imgH="11412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8"/>
                      <a:stretch>
                        <a:fillRect/>
                      </a:stretch>
                    </p:blipFill>
                    <p:spPr>
                      <a:xfrm>
                        <a:off x="6170613" y="2371725"/>
                        <a:ext cx="280987" cy="20796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80A50201-FB46-40CD-9DD2-25434E4B239C}"/>
              </a:ext>
            </a:extLst>
          </p:cNvPr>
          <p:cNvGraphicFramePr>
            <a:graphicFrameLocks noChangeAspect="1"/>
          </p:cNvGraphicFramePr>
          <p:nvPr>
            <p:extLst>
              <p:ext uri="{D42A27DB-BD31-4B8C-83A1-F6EECF244321}">
                <p14:modId xmlns:p14="http://schemas.microsoft.com/office/powerpoint/2010/main" val="2815322297"/>
              </p:ext>
            </p:extLst>
          </p:nvPr>
        </p:nvGraphicFramePr>
        <p:xfrm>
          <a:off x="6879369" y="2780928"/>
          <a:ext cx="281806" cy="254074"/>
        </p:xfrm>
        <a:graphic>
          <a:graphicData uri="http://schemas.openxmlformats.org/presentationml/2006/ole">
            <mc:AlternateContent xmlns:mc="http://schemas.openxmlformats.org/markup-compatibility/2006">
              <mc:Choice xmlns:v="urn:schemas-microsoft-com:vml" Requires="v">
                <p:oleObj spid="_x0000_s4353" name="Equation" r:id="rId9" imgW="114120" imgH="139680" progId="Equation.DSMT4">
                  <p:embed/>
                </p:oleObj>
              </mc:Choice>
              <mc:Fallback>
                <p:oleObj name="Equation" r:id="rId9"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879369" y="2780928"/>
                        <a:ext cx="281806" cy="254074"/>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147255ED-27C6-4868-8031-CEFFAA4858E9}"/>
              </a:ext>
            </a:extLst>
          </p:cNvPr>
          <p:cNvSpPr/>
          <p:nvPr/>
        </p:nvSpPr>
        <p:spPr>
          <a:xfrm>
            <a:off x="5940153" y="3643783"/>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反例规则：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，固溶处理温度</a:t>
            </a:r>
            <a:r>
              <a:rPr lang="en-US" altLang="zh-CN" sz="1400" dirty="0">
                <a:solidFill>
                  <a:schemeClr val="tx1"/>
                </a:solidFill>
              </a:rPr>
              <a:t>&gt;1325.421</a:t>
            </a:r>
            <a:r>
              <a:rPr lang="zh-CN" altLang="en-US" sz="1400" dirty="0">
                <a:solidFill>
                  <a:schemeClr val="tx1"/>
                </a:solidFill>
              </a:rPr>
              <a:t>，</a:t>
            </a:r>
            <a:r>
              <a:rPr lang="en-US" altLang="zh-CN" sz="1400" dirty="0">
                <a:solidFill>
                  <a:schemeClr val="tx1"/>
                </a:solidFill>
              </a:rPr>
              <a:t>Ta</a:t>
            </a:r>
            <a:r>
              <a:rPr lang="zh-CN" altLang="en-US" sz="1400" dirty="0">
                <a:solidFill>
                  <a:schemeClr val="tx1"/>
                </a:solidFill>
              </a:rPr>
              <a:t>元素的质量分数</a:t>
            </a:r>
            <a:r>
              <a:rPr lang="en-US" altLang="zh-CN" sz="1400" dirty="0">
                <a:solidFill>
                  <a:schemeClr val="tx1"/>
                </a:solidFill>
              </a:rPr>
              <a:t>&lt;6.905</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poor</a:t>
            </a:r>
          </a:p>
          <a:p>
            <a:pPr>
              <a:defRPr/>
            </a:pPr>
            <a:r>
              <a:rPr lang="en-US" altLang="zh-CN" sz="1400" dirty="0">
                <a:solidFill>
                  <a:schemeClr val="tx1"/>
                </a:solidFill>
              </a:rPr>
              <a:t>2.If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a:t>
            </a:r>
            <a:r>
              <a:rPr lang="en-US" altLang="zh-CN" sz="1400" dirty="0">
                <a:solidFill>
                  <a:schemeClr val="tx1"/>
                </a:solidFill>
              </a:rPr>
              <a:t>W</a:t>
            </a:r>
            <a:r>
              <a:rPr lang="zh-CN" altLang="en-US" sz="1400" dirty="0">
                <a:solidFill>
                  <a:schemeClr val="tx1"/>
                </a:solidFill>
              </a:rPr>
              <a:t>元素的质量分数    </a:t>
            </a:r>
            <a:r>
              <a:rPr lang="en-US" altLang="zh-CN" sz="1400" dirty="0">
                <a:solidFill>
                  <a:schemeClr val="tx1"/>
                </a:solidFill>
              </a:rPr>
              <a:t>5.026,then </a:t>
            </a:r>
            <a:r>
              <a:rPr lang="en-US" altLang="zh-CN" sz="1400" b="1" dirty="0">
                <a:solidFill>
                  <a:srgbClr val="FF0000"/>
                </a:solidFill>
              </a:rPr>
              <a:t>poor</a:t>
            </a:r>
          </a:p>
          <a:p>
            <a:pPr>
              <a:defRPr/>
            </a:pPr>
            <a:r>
              <a:rPr lang="en-US" altLang="zh-CN" sz="1400" dirty="0">
                <a:solidFill>
                  <a:schemeClr val="tx1"/>
                </a:solidFill>
              </a:rPr>
              <a:t>…</a:t>
            </a:r>
            <a:endParaRPr lang="en-US" altLang="zh-CN" sz="2000" dirty="0">
              <a:solidFill>
                <a:schemeClr val="tx1"/>
              </a:solidFill>
            </a:endParaRPr>
          </a:p>
        </p:txBody>
      </p:sp>
      <p:sp>
        <p:nvSpPr>
          <p:cNvPr id="4" name="箭头: 右 3">
            <a:extLst>
              <a:ext uri="{FF2B5EF4-FFF2-40B4-BE49-F238E27FC236}">
                <a16:creationId xmlns:a16="http://schemas.microsoft.com/office/drawing/2014/main" id="{7501DF19-9860-4483-ACB4-651A4F454145}"/>
              </a:ext>
            </a:extLst>
          </p:cNvPr>
          <p:cNvSpPr/>
          <p:nvPr/>
        </p:nvSpPr>
        <p:spPr>
          <a:xfrm>
            <a:off x="4803660" y="2789312"/>
            <a:ext cx="1068187" cy="930844"/>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a:extLst>
              <a:ext uri="{FF2B5EF4-FFF2-40B4-BE49-F238E27FC236}">
                <a16:creationId xmlns:a16="http://schemas.microsoft.com/office/drawing/2014/main" id="{2128D157-714A-4D74-901B-50AD9498292E}"/>
              </a:ext>
            </a:extLst>
          </p:cNvPr>
          <p:cNvGraphicFramePr>
            <a:graphicFrameLocks noChangeAspect="1"/>
          </p:cNvGraphicFramePr>
          <p:nvPr>
            <p:extLst>
              <p:ext uri="{D42A27DB-BD31-4B8C-83A1-F6EECF244321}">
                <p14:modId xmlns:p14="http://schemas.microsoft.com/office/powerpoint/2010/main" val="1447455091"/>
              </p:ext>
            </p:extLst>
          </p:nvPr>
        </p:nvGraphicFramePr>
        <p:xfrm>
          <a:off x="6156176" y="4255046"/>
          <a:ext cx="281806" cy="254074"/>
        </p:xfrm>
        <a:graphic>
          <a:graphicData uri="http://schemas.openxmlformats.org/presentationml/2006/ole">
            <mc:AlternateContent xmlns:mc="http://schemas.openxmlformats.org/markup-compatibility/2006">
              <mc:Choice xmlns:v="urn:schemas-microsoft-com:vml" Requires="v">
                <p:oleObj spid="_x0000_s4354" name="Equation" r:id="rId10" imgW="114120" imgH="139680" progId="Equation.DSMT4">
                  <p:embed/>
                </p:oleObj>
              </mc:Choice>
              <mc:Fallback>
                <p:oleObj name="Equation" r:id="rId10"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156176" y="4255046"/>
                        <a:ext cx="281806" cy="254074"/>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2266438C-F3AA-48EA-BFA4-0646FFA59C88}"/>
              </a:ext>
            </a:extLst>
          </p:cNvPr>
          <p:cNvGraphicFramePr>
            <a:graphicFrameLocks noChangeAspect="1"/>
          </p:cNvGraphicFramePr>
          <p:nvPr>
            <p:extLst>
              <p:ext uri="{D42A27DB-BD31-4B8C-83A1-F6EECF244321}">
                <p14:modId xmlns:p14="http://schemas.microsoft.com/office/powerpoint/2010/main" val="1579234780"/>
              </p:ext>
            </p:extLst>
          </p:nvPr>
        </p:nvGraphicFramePr>
        <p:xfrm>
          <a:off x="6156176" y="5309269"/>
          <a:ext cx="280987" cy="207963"/>
        </p:xfrm>
        <a:graphic>
          <a:graphicData uri="http://schemas.openxmlformats.org/presentationml/2006/ole">
            <mc:AlternateContent xmlns:mc="http://schemas.openxmlformats.org/markup-compatibility/2006">
              <mc:Choice xmlns:v="urn:schemas-microsoft-com:vml" Requires="v">
                <p:oleObj spid="_x0000_s4355" name="Equation" r:id="rId11" imgW="114120" imgH="114120" progId="Equation.DSMT4">
                  <p:embed/>
                </p:oleObj>
              </mc:Choice>
              <mc:Fallback>
                <p:oleObj name="Equation" r:id="rId11" imgW="114120" imgH="114120" progId="Equation.DSMT4">
                  <p:embed/>
                  <p:pic>
                    <p:nvPicPr>
                      <p:cNvPr id="16" name="对象 15">
                        <a:extLst>
                          <a:ext uri="{FF2B5EF4-FFF2-40B4-BE49-F238E27FC236}">
                            <a16:creationId xmlns:a16="http://schemas.microsoft.com/office/drawing/2014/main" id="{DA16FE15-4851-427F-A0D0-174B919EADFB}"/>
                          </a:ext>
                        </a:extLst>
                      </p:cNvPr>
                      <p:cNvPicPr/>
                      <p:nvPr/>
                    </p:nvPicPr>
                    <p:blipFill>
                      <a:blip r:embed="rId8"/>
                      <a:stretch>
                        <a:fillRect/>
                      </a:stretch>
                    </p:blipFill>
                    <p:spPr>
                      <a:xfrm>
                        <a:off x="6156176" y="5309269"/>
                        <a:ext cx="280987" cy="207963"/>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0F0E6811-C1A7-4C8F-91A6-D25F9E1735D4}"/>
              </a:ext>
            </a:extLst>
          </p:cNvPr>
          <p:cNvGraphicFramePr>
            <a:graphicFrameLocks noChangeAspect="1"/>
          </p:cNvGraphicFramePr>
          <p:nvPr>
            <p:extLst>
              <p:ext uri="{D42A27DB-BD31-4B8C-83A1-F6EECF244321}">
                <p14:modId xmlns:p14="http://schemas.microsoft.com/office/powerpoint/2010/main" val="3575662753"/>
              </p:ext>
            </p:extLst>
          </p:nvPr>
        </p:nvGraphicFramePr>
        <p:xfrm>
          <a:off x="6738466" y="5517232"/>
          <a:ext cx="281806" cy="254074"/>
        </p:xfrm>
        <a:graphic>
          <a:graphicData uri="http://schemas.openxmlformats.org/presentationml/2006/ole">
            <mc:AlternateContent xmlns:mc="http://schemas.openxmlformats.org/markup-compatibility/2006">
              <mc:Choice xmlns:v="urn:schemas-microsoft-com:vml" Requires="v">
                <p:oleObj spid="_x0000_s4356" name="Equation" r:id="rId12" imgW="114120" imgH="139680" progId="Equation.DSMT4">
                  <p:embed/>
                </p:oleObj>
              </mc:Choice>
              <mc:Fallback>
                <p:oleObj name="Equation" r:id="rId12"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738466" y="5517232"/>
                        <a:ext cx="281806" cy="254074"/>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A62E9504-F934-46A3-A498-153EE554075F}"/>
              </a:ext>
            </a:extLst>
          </p:cNvPr>
          <p:cNvSpPr txBox="1"/>
          <p:nvPr/>
        </p:nvSpPr>
        <p:spPr>
          <a:xfrm>
            <a:off x="1581471" y="6072374"/>
            <a:ext cx="3275999" cy="646331"/>
          </a:xfrm>
          <a:prstGeom prst="rect">
            <a:avLst/>
          </a:prstGeom>
          <a:noFill/>
        </p:spPr>
        <p:txBody>
          <a:bodyPr wrap="square" rtlCol="0">
            <a:spAutoFit/>
          </a:bodyPr>
          <a:lstStyle/>
          <a:p>
            <a:pPr algn="ctr"/>
            <a:r>
              <a:rPr lang="zh-CN" altLang="en-US" b="1" dirty="0"/>
              <a:t>基于</a:t>
            </a:r>
            <a:r>
              <a:rPr lang="zh-CN" altLang="en-US" b="1" dirty="0">
                <a:solidFill>
                  <a:srgbClr val="FF0000"/>
                </a:solidFill>
              </a:rPr>
              <a:t>合金组分与热处理工艺</a:t>
            </a:r>
            <a:r>
              <a:rPr lang="zh-CN" altLang="en-US" b="1" dirty="0"/>
              <a:t>的蠕变性能决策树</a:t>
            </a:r>
          </a:p>
        </p:txBody>
      </p:sp>
    </p:spTree>
    <p:extLst>
      <p:ext uri="{BB962C8B-B14F-4D97-AF65-F5344CB8AC3E}">
        <p14:creationId xmlns:p14="http://schemas.microsoft.com/office/powerpoint/2010/main" val="308405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a:t>
            </a:r>
            <a:r>
              <a:rPr lang="en-US" altLang="zh-CN" sz="2400" dirty="0">
                <a:solidFill>
                  <a:srgbClr val="FF0000"/>
                </a:solidFill>
              </a:rPr>
              <a:t>2</a:t>
            </a:r>
            <a:r>
              <a:rPr lang="zh-CN" altLang="en-US" sz="2400" dirty="0">
                <a:solidFill>
                  <a:srgbClr val="FF0000"/>
                </a:solidFill>
              </a:rPr>
              <a:t>）及规则抽取</a:t>
            </a:r>
          </a:p>
        </p:txBody>
      </p:sp>
      <p:sp>
        <p:nvSpPr>
          <p:cNvPr id="15" name="矩形 14">
            <a:extLst>
              <a:ext uri="{FF2B5EF4-FFF2-40B4-BE49-F238E27FC236}">
                <a16:creationId xmlns:a16="http://schemas.microsoft.com/office/drawing/2014/main" id="{61E5B2E6-D7C5-4E74-9C5B-F9B17A990065}"/>
              </a:ext>
            </a:extLst>
          </p:cNvPr>
          <p:cNvSpPr/>
          <p:nvPr/>
        </p:nvSpPr>
        <p:spPr>
          <a:xfrm>
            <a:off x="5940152" y="767188"/>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正例规则：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点阵常数</a:t>
            </a:r>
            <a:r>
              <a:rPr lang="en-US" altLang="zh-CN" sz="1400" dirty="0">
                <a:solidFill>
                  <a:schemeClr val="tx1"/>
                </a:solidFill>
              </a:rPr>
              <a:t>0.343&lt;=L&lt;=0.352</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&lt;=36.64</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2.If  </a:t>
            </a:r>
            <a:r>
              <a:rPr lang="zh-CN" altLang="en-US" sz="1400" dirty="0">
                <a:solidFill>
                  <a:schemeClr val="tx1"/>
                </a:solidFill>
              </a:rPr>
              <a:t>点阵常数</a:t>
            </a:r>
            <a:r>
              <a:rPr lang="en-US" altLang="zh-CN" sz="1400" dirty="0">
                <a:solidFill>
                  <a:schemeClr val="tx1"/>
                </a:solidFill>
              </a:rPr>
              <a:t>&gt;0.352</a:t>
            </a:r>
            <a:r>
              <a:rPr lang="zh-CN" altLang="en-US" sz="1400" dirty="0">
                <a:solidFill>
                  <a:schemeClr val="tx1"/>
                </a:solidFill>
              </a:rPr>
              <a:t>，</a:t>
            </a:r>
            <a:r>
              <a:rPr lang="en-US" altLang="zh-CN" sz="1400" dirty="0">
                <a:solidFill>
                  <a:schemeClr val="tx1"/>
                </a:solidFill>
              </a:rPr>
              <a:t>0.646 &lt;=Ni</a:t>
            </a:r>
            <a:r>
              <a:rPr lang="en-US" altLang="zh-CN" sz="1400" baseline="-25000" dirty="0">
                <a:solidFill>
                  <a:schemeClr val="tx1"/>
                </a:solidFill>
              </a:rPr>
              <a:t>3</a:t>
            </a:r>
            <a:r>
              <a:rPr lang="en-US" altLang="zh-CN" sz="1400" dirty="0">
                <a:solidFill>
                  <a:schemeClr val="tx1"/>
                </a:solidFill>
              </a:rPr>
              <a:t>Al</a:t>
            </a:r>
            <a:r>
              <a:rPr lang="zh-CN" altLang="en-US" sz="1400" dirty="0">
                <a:solidFill>
                  <a:schemeClr val="tx1"/>
                </a:solidFill>
              </a:rPr>
              <a:t>相的体积分数</a:t>
            </a:r>
            <a:r>
              <a:rPr lang="en-US" altLang="zh-CN" sz="1400" dirty="0">
                <a:solidFill>
                  <a:schemeClr val="tx1"/>
                </a:solidFill>
              </a:rPr>
              <a:t>&lt;=0.664,</a:t>
            </a:r>
            <a:r>
              <a:rPr lang="zh-CN" altLang="en-US" sz="1400" dirty="0">
                <a:solidFill>
                  <a:schemeClr val="tx1"/>
                </a:solidFill>
              </a:rPr>
              <a:t>层错能</a:t>
            </a:r>
            <a:r>
              <a:rPr lang="en-US" altLang="zh-CN" sz="1400" dirty="0">
                <a:solidFill>
                  <a:schemeClr val="tx1"/>
                </a:solidFill>
              </a:rPr>
              <a:t>&lt;=42.606,then </a:t>
            </a:r>
            <a:r>
              <a:rPr lang="en-US" altLang="zh-CN" sz="1400" b="1" dirty="0">
                <a:solidFill>
                  <a:srgbClr val="FF0000"/>
                </a:solidFill>
              </a:rPr>
              <a:t>superior</a:t>
            </a:r>
          </a:p>
          <a:p>
            <a:pPr>
              <a:defRPr/>
            </a:pPr>
            <a:r>
              <a:rPr lang="en-US" altLang="zh-CN" sz="1400" b="1" dirty="0">
                <a:solidFill>
                  <a:schemeClr val="tx1"/>
                </a:solidFill>
              </a:rPr>
              <a:t>…</a:t>
            </a:r>
            <a:endParaRPr lang="en-US" altLang="zh-CN" sz="2000" b="1" dirty="0">
              <a:solidFill>
                <a:schemeClr val="tx1"/>
              </a:solidFill>
            </a:endParaRPr>
          </a:p>
        </p:txBody>
      </p:sp>
      <p:sp>
        <p:nvSpPr>
          <p:cNvPr id="19" name="矩形 18">
            <a:extLst>
              <a:ext uri="{FF2B5EF4-FFF2-40B4-BE49-F238E27FC236}">
                <a16:creationId xmlns:a16="http://schemas.microsoft.com/office/drawing/2014/main" id="{147255ED-27C6-4868-8031-CEFFAA4858E9}"/>
              </a:ext>
            </a:extLst>
          </p:cNvPr>
          <p:cNvSpPr/>
          <p:nvPr/>
        </p:nvSpPr>
        <p:spPr>
          <a:xfrm>
            <a:off x="5940153" y="3643783"/>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反例规则：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点阵常数</a:t>
            </a:r>
            <a:r>
              <a:rPr lang="en-US" altLang="zh-CN" sz="1400" dirty="0">
                <a:solidFill>
                  <a:schemeClr val="tx1"/>
                </a:solidFill>
              </a:rPr>
              <a:t>L&lt;=0.352,36.64&lt;</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&lt;=37.506,</a:t>
            </a:r>
            <a:r>
              <a:rPr lang="zh-CN" altLang="en-US" sz="1400" dirty="0">
                <a:solidFill>
                  <a:schemeClr val="tx1"/>
                </a:solidFill>
              </a:rPr>
              <a:t>剪切模量</a:t>
            </a:r>
            <a:r>
              <a:rPr lang="en-US" altLang="zh-CN" sz="1400" dirty="0">
                <a:solidFill>
                  <a:schemeClr val="tx1"/>
                </a:solidFill>
              </a:rPr>
              <a:t>&lt;=65.842</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poor</a:t>
            </a:r>
          </a:p>
          <a:p>
            <a:pPr>
              <a:defRPr/>
            </a:pPr>
            <a:r>
              <a:rPr lang="en-US" altLang="zh-CN" sz="1400" dirty="0">
                <a:solidFill>
                  <a:schemeClr val="tx1"/>
                </a:solidFill>
              </a:rPr>
              <a:t>2.If </a:t>
            </a:r>
            <a:r>
              <a:rPr lang="zh-CN" altLang="en-US" sz="1400" dirty="0">
                <a:solidFill>
                  <a:schemeClr val="tx1"/>
                </a:solidFill>
              </a:rPr>
              <a:t>点阵常数</a:t>
            </a:r>
            <a:r>
              <a:rPr lang="en-US" altLang="zh-CN" sz="1400" dirty="0">
                <a:solidFill>
                  <a:schemeClr val="tx1"/>
                </a:solidFill>
              </a:rPr>
              <a:t>L&lt;=0.352,</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&gt;39.479,then </a:t>
            </a:r>
            <a:r>
              <a:rPr lang="en-US" altLang="zh-CN" sz="1400" b="1" dirty="0">
                <a:solidFill>
                  <a:srgbClr val="FF0000"/>
                </a:solidFill>
              </a:rPr>
              <a:t>poor</a:t>
            </a:r>
          </a:p>
          <a:p>
            <a:pPr>
              <a:defRPr/>
            </a:pPr>
            <a:r>
              <a:rPr lang="en-US" altLang="zh-CN" sz="1400" dirty="0">
                <a:solidFill>
                  <a:schemeClr val="tx1"/>
                </a:solidFill>
              </a:rPr>
              <a:t>…</a:t>
            </a:r>
            <a:endParaRPr lang="en-US" altLang="zh-CN" sz="2000" dirty="0">
              <a:solidFill>
                <a:schemeClr val="tx1"/>
              </a:solidFill>
            </a:endParaRPr>
          </a:p>
        </p:txBody>
      </p:sp>
      <p:pic>
        <p:nvPicPr>
          <p:cNvPr id="13" name="图片 12">
            <a:extLst>
              <a:ext uri="{FF2B5EF4-FFF2-40B4-BE49-F238E27FC236}">
                <a16:creationId xmlns:a16="http://schemas.microsoft.com/office/drawing/2014/main" id="{E6104FDF-82FB-4AC7-B017-1AAD50023282}"/>
              </a:ext>
            </a:extLst>
          </p:cNvPr>
          <p:cNvPicPr>
            <a:picLocks noChangeAspect="1"/>
          </p:cNvPicPr>
          <p:nvPr/>
        </p:nvPicPr>
        <p:blipFill>
          <a:blip r:embed="rId3"/>
          <a:stretch>
            <a:fillRect/>
          </a:stretch>
        </p:blipFill>
        <p:spPr>
          <a:xfrm>
            <a:off x="0" y="1679561"/>
            <a:ext cx="5658345" cy="3837671"/>
          </a:xfrm>
          <a:prstGeom prst="rect">
            <a:avLst/>
          </a:prstGeom>
        </p:spPr>
      </p:pic>
      <p:sp>
        <p:nvSpPr>
          <p:cNvPr id="4" name="箭头: 右 3">
            <a:extLst>
              <a:ext uri="{FF2B5EF4-FFF2-40B4-BE49-F238E27FC236}">
                <a16:creationId xmlns:a16="http://schemas.microsoft.com/office/drawing/2014/main" id="{7501DF19-9860-4483-ACB4-651A4F454145}"/>
              </a:ext>
            </a:extLst>
          </p:cNvPr>
          <p:cNvSpPr/>
          <p:nvPr/>
        </p:nvSpPr>
        <p:spPr>
          <a:xfrm>
            <a:off x="4871965" y="2667552"/>
            <a:ext cx="1068187" cy="930844"/>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E9919BB-B4D2-413F-B67A-2C7C5DB18E88}"/>
              </a:ext>
            </a:extLst>
          </p:cNvPr>
          <p:cNvSpPr txBox="1"/>
          <p:nvPr/>
        </p:nvSpPr>
        <p:spPr>
          <a:xfrm>
            <a:off x="1191172" y="5517232"/>
            <a:ext cx="3275999" cy="646331"/>
          </a:xfrm>
          <a:prstGeom prst="rect">
            <a:avLst/>
          </a:prstGeom>
          <a:noFill/>
        </p:spPr>
        <p:txBody>
          <a:bodyPr wrap="square" rtlCol="0">
            <a:spAutoFit/>
          </a:bodyPr>
          <a:lstStyle/>
          <a:p>
            <a:pPr algn="ctr"/>
            <a:r>
              <a:rPr lang="zh-CN" altLang="en-US" b="1" dirty="0"/>
              <a:t>基于</a:t>
            </a:r>
            <a:r>
              <a:rPr lang="zh-CN" altLang="en-US" b="1" dirty="0">
                <a:solidFill>
                  <a:srgbClr val="FF0000"/>
                </a:solidFill>
              </a:rPr>
              <a:t>计算新属性</a:t>
            </a:r>
            <a:r>
              <a:rPr lang="zh-CN" altLang="en-US" b="1" dirty="0"/>
              <a:t>的蠕变性能</a:t>
            </a:r>
            <a:endParaRPr lang="en-US" altLang="zh-CN" b="1" dirty="0"/>
          </a:p>
          <a:p>
            <a:pPr algn="ctr"/>
            <a:r>
              <a:rPr lang="zh-CN" altLang="en-US" b="1" dirty="0"/>
              <a:t>决策树</a:t>
            </a:r>
          </a:p>
        </p:txBody>
      </p:sp>
    </p:spTree>
    <p:extLst>
      <p:ext uri="{BB962C8B-B14F-4D97-AF65-F5344CB8AC3E}">
        <p14:creationId xmlns:p14="http://schemas.microsoft.com/office/powerpoint/2010/main" val="84226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932871" y="0"/>
            <a:ext cx="8229600" cy="796950"/>
          </a:xfrm>
        </p:spPr>
        <p:txBody>
          <a:bodyPr/>
          <a:lstStyle/>
          <a:p>
            <a:r>
              <a:rPr lang="zh-CN" altLang="en-US" dirty="0"/>
              <a:t>蠕变性能描述因子的重要性</a:t>
            </a:r>
          </a:p>
        </p:txBody>
      </p:sp>
      <p:graphicFrame>
        <p:nvGraphicFramePr>
          <p:cNvPr id="29" name="图表 28">
            <a:extLst>
              <a:ext uri="{FF2B5EF4-FFF2-40B4-BE49-F238E27FC236}">
                <a16:creationId xmlns:a16="http://schemas.microsoft.com/office/drawing/2014/main" id="{DCC658FB-A12B-4E9E-89EE-910CDDF2BDA9}"/>
              </a:ext>
            </a:extLst>
          </p:cNvPr>
          <p:cNvGraphicFramePr>
            <a:graphicFrameLocks/>
          </p:cNvGraphicFramePr>
          <p:nvPr>
            <p:extLst>
              <p:ext uri="{D42A27DB-BD31-4B8C-83A1-F6EECF244321}">
                <p14:modId xmlns:p14="http://schemas.microsoft.com/office/powerpoint/2010/main" val="4156998065"/>
              </p:ext>
            </p:extLst>
          </p:nvPr>
        </p:nvGraphicFramePr>
        <p:xfrm>
          <a:off x="115820" y="717078"/>
          <a:ext cx="4365003" cy="27119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图表 29">
            <a:extLst>
              <a:ext uri="{FF2B5EF4-FFF2-40B4-BE49-F238E27FC236}">
                <a16:creationId xmlns:a16="http://schemas.microsoft.com/office/drawing/2014/main" id="{A1294B98-7765-4463-B5F3-5BAC730A7D17}"/>
              </a:ext>
            </a:extLst>
          </p:cNvPr>
          <p:cNvGraphicFramePr>
            <a:graphicFrameLocks/>
          </p:cNvGraphicFramePr>
          <p:nvPr>
            <p:extLst>
              <p:ext uri="{D42A27DB-BD31-4B8C-83A1-F6EECF244321}">
                <p14:modId xmlns:p14="http://schemas.microsoft.com/office/powerpoint/2010/main" val="527881847"/>
              </p:ext>
            </p:extLst>
          </p:nvPr>
        </p:nvGraphicFramePr>
        <p:xfrm>
          <a:off x="170892" y="3781022"/>
          <a:ext cx="4822123" cy="24562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a:extLst>
              <a:ext uri="{FF2B5EF4-FFF2-40B4-BE49-F238E27FC236}">
                <a16:creationId xmlns:a16="http://schemas.microsoft.com/office/drawing/2014/main" id="{BB48EFB2-8AA7-49E0-9FEA-5A37B81157DF}"/>
              </a:ext>
            </a:extLst>
          </p:cNvPr>
          <p:cNvGraphicFramePr>
            <a:graphicFrameLocks/>
          </p:cNvGraphicFramePr>
          <p:nvPr>
            <p:extLst>
              <p:ext uri="{D42A27DB-BD31-4B8C-83A1-F6EECF244321}">
                <p14:modId xmlns:p14="http://schemas.microsoft.com/office/powerpoint/2010/main" val="3326725979"/>
              </p:ext>
            </p:extLst>
          </p:nvPr>
        </p:nvGraphicFramePr>
        <p:xfrm>
          <a:off x="4599789" y="3952504"/>
          <a:ext cx="4345918" cy="2249902"/>
        </p:xfrm>
        <a:graphic>
          <a:graphicData uri="http://schemas.openxmlformats.org/drawingml/2006/chart">
            <c:chart xmlns:c="http://schemas.openxmlformats.org/drawingml/2006/chart" xmlns:r="http://schemas.openxmlformats.org/officeDocument/2006/relationships" r:id="rId5"/>
          </a:graphicData>
        </a:graphic>
      </p:graphicFrame>
      <p:sp>
        <p:nvSpPr>
          <p:cNvPr id="5" name="文本框 4">
            <a:extLst>
              <a:ext uri="{FF2B5EF4-FFF2-40B4-BE49-F238E27FC236}">
                <a16:creationId xmlns:a16="http://schemas.microsoft.com/office/drawing/2014/main" id="{2EC31961-54FE-4601-94A5-CB9AF796189F}"/>
              </a:ext>
            </a:extLst>
          </p:cNvPr>
          <p:cNvSpPr txBox="1"/>
          <p:nvPr/>
        </p:nvSpPr>
        <p:spPr>
          <a:xfrm>
            <a:off x="27789" y="3209809"/>
            <a:ext cx="4572000" cy="646331"/>
          </a:xfrm>
          <a:prstGeom prst="rect">
            <a:avLst/>
          </a:prstGeom>
          <a:noFill/>
        </p:spPr>
        <p:txBody>
          <a:bodyPr wrap="square" rtlCol="0">
            <a:spAutoFit/>
          </a:bodyPr>
          <a:lstStyle/>
          <a:p>
            <a:pPr algn="ctr"/>
            <a:r>
              <a:rPr lang="zh-CN" altLang="en-US" dirty="0"/>
              <a:t>基于决策树的合金化元素的重要度</a:t>
            </a:r>
            <a:r>
              <a:rPr lang="en-US" altLang="zh-CN" dirty="0"/>
              <a:t>Mo&gt;Co&gt;</a:t>
            </a:r>
            <a:r>
              <a:rPr lang="en-US" altLang="zh-CN" dirty="0" err="1"/>
              <a:t>Ti</a:t>
            </a:r>
            <a:r>
              <a:rPr lang="en-US" altLang="zh-CN" dirty="0"/>
              <a:t>&gt;Re&gt;Ta&gt;Ni&gt;Al&gt;C&gt;Y&gt;W&gt;B&gt;Cr&gt;</a:t>
            </a:r>
            <a:r>
              <a:rPr lang="en-US" altLang="zh-CN" dirty="0" err="1"/>
              <a:t>Nb</a:t>
            </a:r>
            <a:r>
              <a:rPr lang="en-US" altLang="zh-CN" dirty="0"/>
              <a:t>&gt;Hf</a:t>
            </a:r>
            <a:endParaRPr lang="zh-CN" altLang="en-US" dirty="0"/>
          </a:p>
        </p:txBody>
      </p:sp>
      <p:sp>
        <p:nvSpPr>
          <p:cNvPr id="14" name="文本框 13">
            <a:extLst>
              <a:ext uri="{FF2B5EF4-FFF2-40B4-BE49-F238E27FC236}">
                <a16:creationId xmlns:a16="http://schemas.microsoft.com/office/drawing/2014/main" id="{6E2D516B-5A99-409C-BA27-002B1025018F}"/>
              </a:ext>
            </a:extLst>
          </p:cNvPr>
          <p:cNvSpPr txBox="1"/>
          <p:nvPr/>
        </p:nvSpPr>
        <p:spPr>
          <a:xfrm>
            <a:off x="4619566" y="3209808"/>
            <a:ext cx="4463798" cy="646331"/>
          </a:xfrm>
          <a:prstGeom prst="rect">
            <a:avLst/>
          </a:prstGeom>
          <a:noFill/>
        </p:spPr>
        <p:txBody>
          <a:bodyPr wrap="square" rtlCol="0">
            <a:spAutoFit/>
          </a:bodyPr>
          <a:lstStyle/>
          <a:p>
            <a:pPr algn="ctr"/>
            <a:r>
              <a:rPr lang="zh-CN" altLang="en-US" dirty="0"/>
              <a:t>基于特征筛获得的合金化元素的重要度</a:t>
            </a:r>
            <a:endParaRPr lang="en-US" altLang="zh-CN" dirty="0"/>
          </a:p>
          <a:p>
            <a:pPr algn="ctr"/>
            <a:r>
              <a:rPr lang="en-US" altLang="zh-CN" dirty="0"/>
              <a:t>Co&gt;</a:t>
            </a:r>
            <a:r>
              <a:rPr lang="en-US" altLang="zh-CN" dirty="0" err="1"/>
              <a:t>Ti</a:t>
            </a:r>
            <a:r>
              <a:rPr lang="en-US" altLang="zh-CN" dirty="0"/>
              <a:t>&gt;Ta&gt;Cr&gt;Al&gt;Ni&gt;Mo&gt;Re&gt;Hf&gt;C&gt;W&gt;B&gt;Y&gt;</a:t>
            </a:r>
            <a:r>
              <a:rPr lang="en-US" altLang="zh-CN" dirty="0" err="1"/>
              <a:t>Nb</a:t>
            </a:r>
            <a:endParaRPr lang="zh-CN" altLang="en-US" dirty="0"/>
          </a:p>
        </p:txBody>
      </p:sp>
      <p:graphicFrame>
        <p:nvGraphicFramePr>
          <p:cNvPr id="16" name="图表 15">
            <a:extLst>
              <a:ext uri="{FF2B5EF4-FFF2-40B4-BE49-F238E27FC236}">
                <a16:creationId xmlns:a16="http://schemas.microsoft.com/office/drawing/2014/main" id="{30BE7346-6B0A-4201-9075-4966E0214C11}"/>
              </a:ext>
            </a:extLst>
          </p:cNvPr>
          <p:cNvGraphicFramePr>
            <a:graphicFrameLocks/>
          </p:cNvGraphicFramePr>
          <p:nvPr>
            <p:extLst>
              <p:ext uri="{D42A27DB-BD31-4B8C-83A1-F6EECF244321}">
                <p14:modId xmlns:p14="http://schemas.microsoft.com/office/powerpoint/2010/main" val="3659254477"/>
              </p:ext>
            </p:extLst>
          </p:nvPr>
        </p:nvGraphicFramePr>
        <p:xfrm>
          <a:off x="4552915" y="900925"/>
          <a:ext cx="4365003" cy="2441634"/>
        </p:xfrm>
        <a:graphic>
          <a:graphicData uri="http://schemas.openxmlformats.org/drawingml/2006/chart">
            <c:chart xmlns:c="http://schemas.openxmlformats.org/drawingml/2006/chart" xmlns:r="http://schemas.openxmlformats.org/officeDocument/2006/relationships" r:id="rId6"/>
          </a:graphicData>
        </a:graphic>
      </p:graphicFrame>
      <p:sp>
        <p:nvSpPr>
          <p:cNvPr id="17" name="文本框 16">
            <a:extLst>
              <a:ext uri="{FF2B5EF4-FFF2-40B4-BE49-F238E27FC236}">
                <a16:creationId xmlns:a16="http://schemas.microsoft.com/office/drawing/2014/main" id="{F4D52438-1066-4215-B1B8-6CD243C74EB3}"/>
              </a:ext>
            </a:extLst>
          </p:cNvPr>
          <p:cNvSpPr txBox="1"/>
          <p:nvPr/>
        </p:nvSpPr>
        <p:spPr>
          <a:xfrm>
            <a:off x="115820" y="6056902"/>
            <a:ext cx="4013843" cy="646331"/>
          </a:xfrm>
          <a:prstGeom prst="rect">
            <a:avLst/>
          </a:prstGeom>
          <a:noFill/>
        </p:spPr>
        <p:txBody>
          <a:bodyPr wrap="square" rtlCol="0">
            <a:spAutoFit/>
          </a:bodyPr>
          <a:lstStyle/>
          <a:p>
            <a:pPr algn="ctr"/>
            <a:r>
              <a:rPr lang="zh-CN" altLang="en-US" dirty="0"/>
              <a:t>基于决策树获得的微观描述因子重要度</a:t>
            </a:r>
            <a:r>
              <a:rPr lang="en-US" altLang="zh-CN" dirty="0"/>
              <a:t>L&gt;</a:t>
            </a:r>
            <a:r>
              <a:rPr lang="el-GR" altLang="zh-CN" dirty="0"/>
              <a:t>τ</a:t>
            </a:r>
            <a:r>
              <a:rPr lang="en-US" altLang="zh-CN" dirty="0"/>
              <a:t>&gt;Ni3Al_fraction&gt;G&gt;DL</a:t>
            </a:r>
            <a:endParaRPr lang="zh-CN" altLang="en-US" dirty="0"/>
          </a:p>
        </p:txBody>
      </p:sp>
      <p:sp>
        <p:nvSpPr>
          <p:cNvPr id="18" name="文本框 17">
            <a:extLst>
              <a:ext uri="{FF2B5EF4-FFF2-40B4-BE49-F238E27FC236}">
                <a16:creationId xmlns:a16="http://schemas.microsoft.com/office/drawing/2014/main" id="{AB3E31D2-5491-4CD9-93C7-0F94B0A9D012}"/>
              </a:ext>
            </a:extLst>
          </p:cNvPr>
          <p:cNvSpPr txBox="1"/>
          <p:nvPr/>
        </p:nvSpPr>
        <p:spPr>
          <a:xfrm>
            <a:off x="4980372" y="6029444"/>
            <a:ext cx="4013843" cy="646331"/>
          </a:xfrm>
          <a:prstGeom prst="rect">
            <a:avLst/>
          </a:prstGeom>
          <a:noFill/>
        </p:spPr>
        <p:txBody>
          <a:bodyPr wrap="square" rtlCol="0">
            <a:spAutoFit/>
          </a:bodyPr>
          <a:lstStyle/>
          <a:p>
            <a:pPr algn="ctr"/>
            <a:r>
              <a:rPr lang="zh-CN" altLang="en-US" dirty="0"/>
              <a:t>基于特征筛获得的微观描述因子重要度</a:t>
            </a:r>
            <a:r>
              <a:rPr lang="en-US" altLang="zh-CN" dirty="0"/>
              <a:t>L&gt;</a:t>
            </a:r>
            <a:r>
              <a:rPr lang="el-GR" altLang="zh-CN" dirty="0"/>
              <a:t>τ</a:t>
            </a:r>
            <a:r>
              <a:rPr lang="en-US" altLang="zh-CN" dirty="0"/>
              <a:t>&gt;G&gt; Ni3Al_fraction &gt;DL</a:t>
            </a:r>
            <a:endParaRPr lang="zh-CN" altLang="en-US" dirty="0"/>
          </a:p>
        </p:txBody>
      </p:sp>
    </p:spTree>
    <p:extLst>
      <p:ext uri="{BB962C8B-B14F-4D97-AF65-F5344CB8AC3E}">
        <p14:creationId xmlns:p14="http://schemas.microsoft.com/office/powerpoint/2010/main" val="1183410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当前</a:t>
            </a:r>
            <a:r>
              <a:rPr sz="2800" dirty="0"/>
              <a:t>存在的问题</a:t>
            </a:r>
            <a:r>
              <a:rPr lang="zh-CN" altLang="en-US" sz="2800" dirty="0"/>
              <a:t>和对策</a:t>
            </a:r>
            <a:endParaRPr sz="2800" dirty="0"/>
          </a:p>
        </p:txBody>
      </p:sp>
      <p:graphicFrame>
        <p:nvGraphicFramePr>
          <p:cNvPr id="8" name="图示 7"/>
          <p:cNvGraphicFramePr/>
          <p:nvPr/>
        </p:nvGraphicFramePr>
        <p:xfrm>
          <a:off x="395536" y="809414"/>
          <a:ext cx="8450591" cy="5683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3441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预计开展工作一</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蠕变新属性的进一步引入和分析</a:t>
            </a:r>
          </a:p>
        </p:txBody>
      </p:sp>
      <p:sp>
        <p:nvSpPr>
          <p:cNvPr id="3" name="文本框 2"/>
          <p:cNvSpPr txBox="1"/>
          <p:nvPr/>
        </p:nvSpPr>
        <p:spPr>
          <a:xfrm>
            <a:off x="251520" y="798075"/>
            <a:ext cx="8568951" cy="1512168"/>
          </a:xfrm>
          <a:prstGeom prst="rect">
            <a:avLst/>
          </a:prstGeom>
          <a:noFill/>
        </p:spPr>
        <p:txBody>
          <a:bodyPr wrap="square" rtlCol="0">
            <a:spAutoFit/>
          </a:bodyPr>
          <a:lstStyle/>
          <a:p>
            <a:r>
              <a:rPr lang="zh-CN" altLang="en-US" dirty="0"/>
              <a:t>        在未来将继续引入更多影响蠕变性能的关键因素，比如化学元素（已考虑）、位错（未考虑，包括位错的滑移、位错的攀移、位错的交叉滑移、位错的发射、位错的分解等）、力学参量（目前只考虑了剪切（切变模量）模量</a:t>
            </a:r>
            <a:r>
              <a:rPr lang="en-US" altLang="zh-CN" dirty="0"/>
              <a:t>G</a:t>
            </a:r>
            <a:r>
              <a:rPr lang="zh-CN" altLang="en-US" dirty="0"/>
              <a:t>，其他的如杨氏（弹性）模量</a:t>
            </a:r>
            <a:r>
              <a:rPr lang="en-US" altLang="zh-CN" dirty="0"/>
              <a:t>E</a:t>
            </a:r>
            <a:r>
              <a:rPr lang="zh-CN" altLang="en-US" dirty="0"/>
              <a:t>，体积模量</a:t>
            </a:r>
            <a:r>
              <a:rPr lang="en-US" altLang="zh-CN" dirty="0"/>
              <a:t>B</a:t>
            </a:r>
            <a:r>
              <a:rPr lang="zh-CN" altLang="en-US" dirty="0"/>
              <a:t>、泊松比</a:t>
            </a:r>
            <a:r>
              <a:rPr lang="en-US" altLang="zh-CN" dirty="0"/>
              <a:t>v</a:t>
            </a:r>
            <a:r>
              <a:rPr lang="zh-CN" altLang="en-US" dirty="0"/>
              <a:t>等未考虑）、加工条件（已考虑，固溶处理、时效处理、热处理）、外界施加条件（已考虑、温度、压强）</a:t>
            </a:r>
          </a:p>
        </p:txBody>
      </p:sp>
      <p:graphicFrame>
        <p:nvGraphicFramePr>
          <p:cNvPr id="9" name="表格 8"/>
          <p:cNvGraphicFramePr>
            <a:graphicFrameLocks noGrp="1"/>
          </p:cNvGraphicFramePr>
          <p:nvPr>
            <p:extLst/>
          </p:nvPr>
        </p:nvGraphicFramePr>
        <p:xfrm>
          <a:off x="251520" y="2394790"/>
          <a:ext cx="8568951" cy="4091916"/>
        </p:xfrm>
        <a:graphic>
          <a:graphicData uri="http://schemas.openxmlformats.org/drawingml/2006/table">
            <a:tbl>
              <a:tblPr firstRow="1" bandRow="1">
                <a:tableStyleId>{17292A2E-F333-43FB-9621-5CBBE7FDCDCB}</a:tableStyleId>
              </a:tblPr>
              <a:tblGrid>
                <a:gridCol w="2856317">
                  <a:extLst>
                    <a:ext uri="{9D8B030D-6E8A-4147-A177-3AD203B41FA5}">
                      <a16:colId xmlns:a16="http://schemas.microsoft.com/office/drawing/2014/main" val="20000"/>
                    </a:ext>
                  </a:extLst>
                </a:gridCol>
                <a:gridCol w="2856317">
                  <a:extLst>
                    <a:ext uri="{9D8B030D-6E8A-4147-A177-3AD203B41FA5}">
                      <a16:colId xmlns:a16="http://schemas.microsoft.com/office/drawing/2014/main" val="20001"/>
                    </a:ext>
                  </a:extLst>
                </a:gridCol>
                <a:gridCol w="2856317">
                  <a:extLst>
                    <a:ext uri="{9D8B030D-6E8A-4147-A177-3AD203B41FA5}">
                      <a16:colId xmlns:a16="http://schemas.microsoft.com/office/drawing/2014/main" val="20002"/>
                    </a:ext>
                  </a:extLst>
                </a:gridCol>
              </a:tblGrid>
              <a:tr h="393598">
                <a:tc>
                  <a:txBody>
                    <a:bodyPr/>
                    <a:lstStyle/>
                    <a:p>
                      <a:pPr algn="ctr"/>
                      <a:r>
                        <a:rPr lang="zh-CN" altLang="en-US" dirty="0"/>
                        <a:t>蠕变性能参量分类</a:t>
                      </a:r>
                    </a:p>
                  </a:txBody>
                  <a:tcPr/>
                </a:tc>
                <a:tc>
                  <a:txBody>
                    <a:bodyPr/>
                    <a:lstStyle/>
                    <a:p>
                      <a:pPr algn="ctr"/>
                      <a:r>
                        <a:rPr lang="zh-CN" altLang="en-US" dirty="0"/>
                        <a:t>描述因子</a:t>
                      </a:r>
                      <a:r>
                        <a:rPr lang="en-US" altLang="zh-CN" dirty="0"/>
                        <a:t>/</a:t>
                      </a:r>
                      <a:r>
                        <a:rPr lang="zh-CN" altLang="en-US" dirty="0"/>
                        <a:t>参量</a:t>
                      </a:r>
                    </a:p>
                  </a:txBody>
                  <a:tcPr/>
                </a:tc>
                <a:tc>
                  <a:txBody>
                    <a:bodyPr/>
                    <a:lstStyle/>
                    <a:p>
                      <a:pPr algn="ctr"/>
                      <a:r>
                        <a:rPr lang="zh-CN" altLang="en-US" dirty="0"/>
                        <a:t>考虑和完成情况</a:t>
                      </a:r>
                    </a:p>
                  </a:txBody>
                  <a:tcPr/>
                </a:tc>
                <a:extLst>
                  <a:ext uri="{0D108BD9-81ED-4DB2-BD59-A6C34878D82A}">
                    <a16:rowId xmlns:a16="http://schemas.microsoft.com/office/drawing/2014/main" val="10000"/>
                  </a:ext>
                </a:extLst>
              </a:tr>
              <a:tr h="768729">
                <a:tc>
                  <a:txBody>
                    <a:bodyPr/>
                    <a:lstStyle/>
                    <a:p>
                      <a:pPr algn="ctr"/>
                      <a:r>
                        <a:rPr lang="zh-CN" altLang="en-US" dirty="0"/>
                        <a:t>化学元素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Ni, Re, Co, Al, Ti, W,Ru Mo, Cr, Ta, C, B,  Y,  Nb, Hf</a:t>
                      </a:r>
                    </a:p>
                  </a:txBody>
                  <a:tcPr/>
                </a:tc>
                <a:tc>
                  <a:txBody>
                    <a:bodyPr/>
                    <a:lstStyle/>
                    <a:p>
                      <a:pPr algn="ctr"/>
                      <a:r>
                        <a:rPr lang="zh-CN" altLang="en-US" dirty="0"/>
                        <a:t>已考虑并完成</a:t>
                      </a:r>
                    </a:p>
                  </a:txBody>
                  <a:tcPr/>
                </a:tc>
                <a:extLst>
                  <a:ext uri="{0D108BD9-81ED-4DB2-BD59-A6C34878D82A}">
                    <a16:rowId xmlns:a16="http://schemas.microsoft.com/office/drawing/2014/main" val="10001"/>
                  </a:ext>
                </a:extLst>
              </a:tr>
              <a:tr h="939256">
                <a:tc>
                  <a:txBody>
                    <a:bodyPr/>
                    <a:lstStyle/>
                    <a:p>
                      <a:pPr algn="ctr"/>
                      <a:r>
                        <a:rPr lang="zh-CN" altLang="en-US" dirty="0"/>
                        <a:t>位错</a:t>
                      </a:r>
                    </a:p>
                  </a:txBody>
                  <a:tcPr/>
                </a:tc>
                <a:tc>
                  <a:txBody>
                    <a:bodyPr/>
                    <a:lstStyle/>
                    <a:p>
                      <a:pPr algn="ctr"/>
                      <a:r>
                        <a:rPr lang="zh-CN" altLang="en-US" dirty="0"/>
                        <a:t>位错的滑移、位错的攀移、位错的交叉滑移、位错的发射、位错的分解</a:t>
                      </a:r>
                    </a:p>
                  </a:txBody>
                  <a:tcPr/>
                </a:tc>
                <a:tc>
                  <a:txBody>
                    <a:bodyPr/>
                    <a:lstStyle/>
                    <a:p>
                      <a:pPr algn="ctr"/>
                      <a:r>
                        <a:rPr lang="zh-CN" altLang="en-US" dirty="0"/>
                        <a:t>未考虑</a:t>
                      </a:r>
                    </a:p>
                  </a:txBody>
                  <a:tcPr/>
                </a:tc>
                <a:extLst>
                  <a:ext uri="{0D108BD9-81ED-4DB2-BD59-A6C34878D82A}">
                    <a16:rowId xmlns:a16="http://schemas.microsoft.com/office/drawing/2014/main" val="10002"/>
                  </a:ext>
                </a:extLst>
              </a:tr>
              <a:tr h="939256">
                <a:tc>
                  <a:txBody>
                    <a:bodyPr/>
                    <a:lstStyle/>
                    <a:p>
                      <a:pPr algn="ctr"/>
                      <a:r>
                        <a:rPr lang="zh-CN" altLang="en-US" dirty="0"/>
                        <a:t>力学参量</a:t>
                      </a:r>
                    </a:p>
                  </a:txBody>
                  <a:tcPr/>
                </a:tc>
                <a:tc>
                  <a:txBody>
                    <a:bodyPr/>
                    <a:lstStyle/>
                    <a:p>
                      <a:pPr algn="ctr"/>
                      <a:r>
                        <a:rPr lang="zh-CN" altLang="en-US" dirty="0"/>
                        <a:t>剪切模量</a:t>
                      </a:r>
                      <a:r>
                        <a:rPr lang="en-US" altLang="zh-CN" dirty="0"/>
                        <a:t>G</a:t>
                      </a:r>
                      <a:r>
                        <a:rPr lang="zh-CN" altLang="en-US" dirty="0"/>
                        <a:t>、杨氏（弹性）模量</a:t>
                      </a:r>
                      <a:r>
                        <a:rPr lang="en-US" altLang="zh-CN" dirty="0"/>
                        <a:t>E</a:t>
                      </a:r>
                      <a:r>
                        <a:rPr lang="zh-CN" altLang="en-US" dirty="0"/>
                        <a:t>、泊松比</a:t>
                      </a:r>
                      <a:r>
                        <a:rPr lang="en-US" altLang="zh-CN" dirty="0"/>
                        <a:t>v</a:t>
                      </a:r>
                      <a:r>
                        <a:rPr lang="zh-CN" altLang="en-US" dirty="0"/>
                        <a:t>、体积模量</a:t>
                      </a:r>
                      <a:r>
                        <a:rPr lang="en-US" altLang="zh-CN" dirty="0"/>
                        <a:t>B</a:t>
                      </a:r>
                      <a:endParaRPr lang="zh-CN" altLang="en-US" dirty="0"/>
                    </a:p>
                  </a:txBody>
                  <a:tcPr/>
                </a:tc>
                <a:tc>
                  <a:txBody>
                    <a:bodyPr/>
                    <a:lstStyle/>
                    <a:p>
                      <a:pPr algn="ctr"/>
                      <a:r>
                        <a:rPr lang="zh-CN" altLang="en-US" dirty="0"/>
                        <a:t>只考虑了剪切模量</a:t>
                      </a:r>
                      <a:r>
                        <a:rPr lang="en-US" altLang="zh-CN" dirty="0"/>
                        <a:t>G</a:t>
                      </a:r>
                      <a:r>
                        <a:rPr lang="zh-CN" altLang="en-US" dirty="0"/>
                        <a:t>，其余未考虑</a:t>
                      </a:r>
                    </a:p>
                  </a:txBody>
                  <a:tcPr/>
                </a:tc>
                <a:extLst>
                  <a:ext uri="{0D108BD9-81ED-4DB2-BD59-A6C34878D82A}">
                    <a16:rowId xmlns:a16="http://schemas.microsoft.com/office/drawing/2014/main" val="10003"/>
                  </a:ext>
                </a:extLst>
              </a:tr>
              <a:tr h="657479">
                <a:tc>
                  <a:txBody>
                    <a:bodyPr/>
                    <a:lstStyle/>
                    <a:p>
                      <a:pPr algn="ctr"/>
                      <a:r>
                        <a:rPr lang="zh-CN" altLang="en-US" dirty="0"/>
                        <a:t>加工处理条件</a:t>
                      </a:r>
                    </a:p>
                  </a:txBody>
                  <a:tcPr/>
                </a:tc>
                <a:tc>
                  <a:txBody>
                    <a:bodyPr/>
                    <a:lstStyle/>
                    <a:p>
                      <a:pPr algn="ctr"/>
                      <a:r>
                        <a:rPr lang="zh-CN" altLang="en-US" dirty="0"/>
                        <a:t>固溶处理、热处理、时效处理</a:t>
                      </a:r>
                    </a:p>
                  </a:txBody>
                  <a:tcPr/>
                </a:tc>
                <a:tc>
                  <a:txBody>
                    <a:bodyPr/>
                    <a:lstStyle/>
                    <a:p>
                      <a:pPr algn="ctr"/>
                      <a:r>
                        <a:rPr lang="zh-CN" altLang="en-US" dirty="0"/>
                        <a:t>已考虑并完成</a:t>
                      </a:r>
                    </a:p>
                  </a:txBody>
                  <a:tcPr/>
                </a:tc>
                <a:extLst>
                  <a:ext uri="{0D108BD9-81ED-4DB2-BD59-A6C34878D82A}">
                    <a16:rowId xmlns:a16="http://schemas.microsoft.com/office/drawing/2014/main" val="10004"/>
                  </a:ext>
                </a:extLst>
              </a:tr>
              <a:tr h="393598">
                <a:tc>
                  <a:txBody>
                    <a:bodyPr/>
                    <a:lstStyle/>
                    <a:p>
                      <a:pPr algn="ctr"/>
                      <a:r>
                        <a:rPr lang="zh-CN" altLang="en-US" dirty="0"/>
                        <a:t>外界施加条件</a:t>
                      </a:r>
                    </a:p>
                  </a:txBody>
                  <a:tcPr/>
                </a:tc>
                <a:tc>
                  <a:txBody>
                    <a:bodyPr/>
                    <a:lstStyle/>
                    <a:p>
                      <a:pPr algn="ctr"/>
                      <a:r>
                        <a:rPr lang="zh-CN" altLang="en-US" dirty="0"/>
                        <a:t>温度、压强</a:t>
                      </a:r>
                    </a:p>
                  </a:txBody>
                  <a:tcPr/>
                </a:tc>
                <a:tc>
                  <a:txBody>
                    <a:bodyPr/>
                    <a:lstStyle/>
                    <a:p>
                      <a:pPr algn="ctr"/>
                      <a:r>
                        <a:rPr lang="zh-CN" altLang="en-US" dirty="0"/>
                        <a:t>已考虑并完成</a:t>
                      </a:r>
                    </a:p>
                  </a:txBody>
                  <a:tcPr/>
                </a:tc>
                <a:extLst>
                  <a:ext uri="{0D108BD9-81ED-4DB2-BD59-A6C34878D82A}">
                    <a16:rowId xmlns:a16="http://schemas.microsoft.com/office/drawing/2014/main" val="10005"/>
                  </a:ext>
                </a:extLst>
              </a:tr>
            </a:tbl>
          </a:graphicData>
        </a:graphic>
      </p:graphicFrame>
      <p:sp>
        <p:nvSpPr>
          <p:cNvPr id="21" name="圆角矩形 20"/>
          <p:cNvSpPr/>
          <p:nvPr/>
        </p:nvSpPr>
        <p:spPr>
          <a:xfrm>
            <a:off x="2483768" y="4005064"/>
            <a:ext cx="5508116" cy="14401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影响蠕变性能的关键因素</a:t>
            </a:r>
            <a:endParaRPr lang="en-US" altLang="zh-CN" b="1" dirty="0">
              <a:solidFill>
                <a:srgbClr val="FF0000"/>
              </a:solidFill>
            </a:endParaRPr>
          </a:p>
          <a:p>
            <a:pPr algn="ctr"/>
            <a:r>
              <a:rPr lang="zh-CN" altLang="en-US" b="1" dirty="0">
                <a:solidFill>
                  <a:srgbClr val="FF0000"/>
                </a:solidFill>
              </a:rPr>
              <a:t>化学元素（成分）</a:t>
            </a:r>
            <a:r>
              <a:rPr lang="en-US" altLang="zh-CN" b="1" dirty="0">
                <a:solidFill>
                  <a:srgbClr val="FF0000"/>
                </a:solidFill>
              </a:rPr>
              <a:t>+</a:t>
            </a:r>
            <a:r>
              <a:rPr lang="zh-CN" altLang="en-US" b="1" dirty="0">
                <a:solidFill>
                  <a:srgbClr val="FF0000"/>
                </a:solidFill>
              </a:rPr>
              <a:t>位错</a:t>
            </a:r>
            <a:r>
              <a:rPr lang="en-US" altLang="zh-CN" b="1" dirty="0">
                <a:solidFill>
                  <a:srgbClr val="FF0000"/>
                </a:solidFill>
              </a:rPr>
              <a:t>+</a:t>
            </a:r>
            <a:r>
              <a:rPr lang="zh-CN" altLang="en-US" b="1" dirty="0">
                <a:solidFill>
                  <a:srgbClr val="FF0000"/>
                </a:solidFill>
              </a:rPr>
              <a:t>力学参量</a:t>
            </a:r>
            <a:r>
              <a:rPr lang="en-US" altLang="zh-CN" b="1" dirty="0">
                <a:solidFill>
                  <a:srgbClr val="FF0000"/>
                </a:solidFill>
              </a:rPr>
              <a:t>+</a:t>
            </a:r>
            <a:r>
              <a:rPr lang="zh-CN" altLang="en-US" b="1" dirty="0">
                <a:solidFill>
                  <a:srgbClr val="FF0000"/>
                </a:solidFill>
              </a:rPr>
              <a:t>加工处理条件</a:t>
            </a:r>
            <a:r>
              <a:rPr lang="en-US" altLang="zh-CN" b="1" dirty="0">
                <a:solidFill>
                  <a:srgbClr val="FF0000"/>
                </a:solidFill>
              </a:rPr>
              <a:t>+</a:t>
            </a:r>
            <a:r>
              <a:rPr lang="zh-CN" altLang="en-US" b="1" dirty="0">
                <a:solidFill>
                  <a:srgbClr val="FF0000"/>
                </a:solidFill>
              </a:rPr>
              <a:t>外界施加条件</a:t>
            </a:r>
          </a:p>
        </p:txBody>
      </p:sp>
    </p:spTree>
    <p:extLst>
      <p:ext uri="{BB962C8B-B14F-4D97-AF65-F5344CB8AC3E}">
        <p14:creationId xmlns:p14="http://schemas.microsoft.com/office/powerpoint/2010/main" val="18410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8362" y="41464"/>
            <a:ext cx="8229600" cy="687846"/>
          </a:xfrm>
        </p:spPr>
        <p:txBody>
          <a:bodyPr>
            <a:noAutofit/>
          </a:bodyPr>
          <a:lstStyle/>
          <a:p>
            <a:pPr lvl="0"/>
            <a:r>
              <a:rPr lang="zh-CN" altLang="en-US" sz="2400" dirty="0">
                <a:solidFill>
                  <a:srgbClr val="FF0000"/>
                </a:solidFill>
              </a:rPr>
              <a:t>预计开展工作二</a:t>
            </a:r>
            <a:br>
              <a:rPr lang="en-US" altLang="zh-CN" sz="2400" dirty="0">
                <a:solidFill>
                  <a:srgbClr val="FF0000"/>
                </a:solidFill>
              </a:rPr>
            </a:br>
            <a:r>
              <a:rPr lang="zh-CN" altLang="en-US" sz="2400" dirty="0">
                <a:solidFill>
                  <a:srgbClr val="FF0000"/>
                </a:solidFill>
              </a:rPr>
              <a:t>基于贝叶斯网络的合金蠕变构效关系的不确定性推理</a:t>
            </a:r>
          </a:p>
        </p:txBody>
      </p:sp>
      <p:sp>
        <p:nvSpPr>
          <p:cNvPr id="4" name="文本框 3">
            <a:extLst>
              <a:ext uri="{FF2B5EF4-FFF2-40B4-BE49-F238E27FC236}">
                <a16:creationId xmlns:a16="http://schemas.microsoft.com/office/drawing/2014/main" id="{0E26A97C-2DAA-46CD-B6FB-A1E1DA739A44}"/>
              </a:ext>
            </a:extLst>
          </p:cNvPr>
          <p:cNvSpPr txBox="1"/>
          <p:nvPr/>
        </p:nvSpPr>
        <p:spPr>
          <a:xfrm>
            <a:off x="179512" y="943696"/>
            <a:ext cx="9055926" cy="1200329"/>
          </a:xfrm>
          <a:prstGeom prst="rect">
            <a:avLst/>
          </a:prstGeom>
          <a:noFill/>
        </p:spPr>
        <p:txBody>
          <a:bodyPr wrap="square" rtlCol="0">
            <a:spAutoFit/>
          </a:bodyPr>
          <a:lstStyle/>
          <a:p>
            <a:r>
              <a:rPr lang="zh-CN" altLang="en-US" sz="1600"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贝叶斯网络（</a:t>
            </a:r>
            <a:r>
              <a:rPr lang="en-US" altLang="zh-CN" dirty="0">
                <a:latin typeface="等线" panose="02010600030101010101" pitchFamily="2" charset="-122"/>
                <a:ea typeface="等线" panose="02010600030101010101" pitchFamily="2" charset="-122"/>
              </a:rPr>
              <a:t>Bayesian Networks</a:t>
            </a:r>
            <a:r>
              <a:rPr lang="zh-CN" altLang="en-US" dirty="0">
                <a:latin typeface="等线" panose="02010600030101010101" pitchFamily="2" charset="-122"/>
                <a:ea typeface="等线" panose="02010600030101010101" pitchFamily="2" charset="-122"/>
              </a:rPr>
              <a:t>）也被称为因果网络（</a:t>
            </a:r>
            <a:r>
              <a:rPr lang="en-US" altLang="zh-CN" dirty="0">
                <a:latin typeface="等线" panose="02010600030101010101" pitchFamily="2" charset="-122"/>
                <a:ea typeface="等线" panose="02010600030101010101" pitchFamily="2" charset="-122"/>
              </a:rPr>
              <a:t>Causal Networks</a:t>
            </a:r>
            <a:r>
              <a:rPr lang="zh-CN" altLang="en-US" dirty="0">
                <a:latin typeface="等线" panose="02010600030101010101" pitchFamily="2" charset="-122"/>
                <a:ea typeface="等线" panose="02010600030101010101" pitchFamily="2" charset="-122"/>
              </a:rPr>
              <a:t>），是描述数据变量之间概率依赖关系的一种图形模式，是一种用来进行推理的模型。贝叶斯网络为人们提供了一种方便的框架结构来表示因果关系，这使得不确定性推理变得在逻辑上更为清晰、可理解性强。</a:t>
            </a:r>
            <a:r>
              <a:rPr lang="en-US" altLang="zh-CN" dirty="0"/>
              <a:t> </a:t>
            </a:r>
          </a:p>
        </p:txBody>
      </p:sp>
      <p:pic>
        <p:nvPicPr>
          <p:cNvPr id="5" name="图片 4">
            <a:extLst>
              <a:ext uri="{FF2B5EF4-FFF2-40B4-BE49-F238E27FC236}">
                <a16:creationId xmlns:a16="http://schemas.microsoft.com/office/drawing/2014/main" id="{3109DFE5-BCF6-401C-B0F5-A5CF9E8F9FD9}"/>
              </a:ext>
            </a:extLst>
          </p:cNvPr>
          <p:cNvPicPr>
            <a:picLocks noChangeAspect="1"/>
          </p:cNvPicPr>
          <p:nvPr/>
        </p:nvPicPr>
        <p:blipFill>
          <a:blip r:embed="rId3"/>
          <a:stretch>
            <a:fillRect/>
          </a:stretch>
        </p:blipFill>
        <p:spPr>
          <a:xfrm>
            <a:off x="208383" y="2323320"/>
            <a:ext cx="8890806" cy="4104591"/>
          </a:xfrm>
          <a:prstGeom prst="rect">
            <a:avLst/>
          </a:prstGeom>
        </p:spPr>
      </p:pic>
    </p:spTree>
    <p:extLst>
      <p:ext uri="{BB962C8B-B14F-4D97-AF65-F5344CB8AC3E}">
        <p14:creationId xmlns:p14="http://schemas.microsoft.com/office/powerpoint/2010/main" val="1242871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基于贝叶斯网络的合金蠕变构效关系的不确定性推理</a:t>
            </a:r>
          </a:p>
        </p:txBody>
      </p:sp>
      <p:sp>
        <p:nvSpPr>
          <p:cNvPr id="17" name="矩形 16">
            <a:extLst>
              <a:ext uri="{FF2B5EF4-FFF2-40B4-BE49-F238E27FC236}">
                <a16:creationId xmlns:a16="http://schemas.microsoft.com/office/drawing/2014/main" id="{9B042675-9116-4D91-862F-8ECEA1E6FA74}"/>
              </a:ext>
            </a:extLst>
          </p:cNvPr>
          <p:cNvSpPr/>
          <p:nvPr/>
        </p:nvSpPr>
        <p:spPr>
          <a:xfrm>
            <a:off x="158121" y="4069532"/>
            <a:ext cx="8613049"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sz="2000" b="1" dirty="0">
                <a:solidFill>
                  <a:srgbClr val="FF0000"/>
                </a:solidFill>
              </a:rPr>
              <a:t>2</a:t>
            </a:r>
            <a:r>
              <a:rPr lang="zh-CN" altLang="en-US" sz="2000" b="1" dirty="0">
                <a:solidFill>
                  <a:srgbClr val="FF0000"/>
                </a:solidFill>
              </a:rPr>
              <a:t>、参数学习：</a:t>
            </a:r>
            <a:r>
              <a:rPr lang="zh-CN" altLang="en-US" dirty="0"/>
              <a:t>对已有的样本利用极大似然估计，学习</a:t>
            </a:r>
            <a:r>
              <a:rPr lang="zh-CN" altLang="en-US" b="1" dirty="0">
                <a:solidFill>
                  <a:srgbClr val="FF0000"/>
                </a:solidFill>
              </a:rPr>
              <a:t>贝叶斯网络结构参数</a:t>
            </a:r>
            <a:r>
              <a:rPr lang="zh-CN" altLang="en-US" dirty="0"/>
              <a:t>，并对蠕变样本进行结果预测，提取混淆矩阵。</a:t>
            </a:r>
            <a:endParaRPr lang="en-US" altLang="zh-CN" dirty="0"/>
          </a:p>
          <a:p>
            <a:endParaRPr lang="zh-CN" altLang="en-US" dirty="0"/>
          </a:p>
        </p:txBody>
      </p:sp>
      <p:sp>
        <p:nvSpPr>
          <p:cNvPr id="3" name="矩形 2">
            <a:extLst>
              <a:ext uri="{FF2B5EF4-FFF2-40B4-BE49-F238E27FC236}">
                <a16:creationId xmlns:a16="http://schemas.microsoft.com/office/drawing/2014/main" id="{117F21FC-6783-4436-917D-EFDB49D58CB5}"/>
              </a:ext>
            </a:extLst>
          </p:cNvPr>
          <p:cNvSpPr/>
          <p:nvPr/>
        </p:nvSpPr>
        <p:spPr>
          <a:xfrm>
            <a:off x="149691" y="5043517"/>
            <a:ext cx="8596188" cy="206210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000" b="1" dirty="0">
                <a:solidFill>
                  <a:srgbClr val="FF0000"/>
                </a:solidFill>
              </a:rPr>
              <a:t>3</a:t>
            </a:r>
            <a:r>
              <a:rPr lang="zh-CN" altLang="en-US" sz="2000" b="1" dirty="0">
                <a:solidFill>
                  <a:srgbClr val="FF0000"/>
                </a:solidFill>
              </a:rPr>
              <a:t>、条件推理：</a:t>
            </a:r>
            <a:r>
              <a:rPr lang="zh-CN" altLang="en-US" dirty="0"/>
              <a:t>当给定先验条件时，根据训练的</a:t>
            </a:r>
            <a:r>
              <a:rPr lang="zh-CN" altLang="en-US" b="1" dirty="0">
                <a:solidFill>
                  <a:srgbClr val="FF0000"/>
                </a:solidFill>
              </a:rPr>
              <a:t>贝叶斯模型</a:t>
            </a:r>
            <a:r>
              <a:rPr lang="zh-CN" altLang="en-US" dirty="0"/>
              <a:t>推测事件发生的可能性；</a:t>
            </a:r>
            <a:endParaRPr lang="en-US" altLang="zh-CN" dirty="0"/>
          </a:p>
          <a:p>
            <a:pPr marL="342900" indent="-342900">
              <a:buAutoNum type="arabicParenR"/>
            </a:pPr>
            <a:r>
              <a:rPr lang="en-US" altLang="zh-CN" dirty="0"/>
              <a:t>Ni</a:t>
            </a:r>
            <a:r>
              <a:rPr lang="zh-CN" altLang="en-US" dirty="0"/>
              <a:t>在</a:t>
            </a:r>
            <a:r>
              <a:rPr lang="en-US" altLang="zh-CN" dirty="0"/>
              <a:t>(57.394, 61.383] </a:t>
            </a:r>
            <a:r>
              <a:rPr lang="zh-CN" altLang="en-US" dirty="0"/>
              <a:t>内，</a:t>
            </a:r>
            <a:r>
              <a:rPr lang="en-US" altLang="zh-CN" dirty="0"/>
              <a:t>Re</a:t>
            </a:r>
            <a:r>
              <a:rPr lang="zh-CN" altLang="en-US" dirty="0"/>
              <a:t>在</a:t>
            </a:r>
            <a:r>
              <a:rPr lang="en-US" altLang="zh-CN" dirty="0"/>
              <a:t>(6.0, 7.5]</a:t>
            </a:r>
            <a:r>
              <a:rPr lang="zh-CN" altLang="en-US" dirty="0"/>
              <a:t>区间内</a:t>
            </a:r>
            <a:r>
              <a:rPr lang="en-US" altLang="zh-CN" dirty="0"/>
              <a:t>,W</a:t>
            </a:r>
            <a:r>
              <a:rPr lang="zh-CN" altLang="en-US" dirty="0"/>
              <a:t>元素的质量分数在</a:t>
            </a:r>
            <a:r>
              <a:rPr lang="en-US" altLang="zh-CN" dirty="0"/>
              <a:t>(3.72, 7.44] </a:t>
            </a:r>
            <a:r>
              <a:rPr lang="zh-CN" altLang="en-US" dirty="0"/>
              <a:t>内，合金蠕变性能好的概率为</a:t>
            </a:r>
            <a:r>
              <a:rPr lang="en-US" altLang="zh-CN" dirty="0">
                <a:solidFill>
                  <a:srgbClr val="FF0000"/>
                </a:solidFill>
              </a:rPr>
              <a:t>P(;</a:t>
            </a:r>
          </a:p>
          <a:p>
            <a:pPr marL="342900" indent="-342900">
              <a:buAutoNum type="arabicParenR"/>
            </a:pPr>
            <a:r>
              <a:rPr lang="zh-CN" altLang="en-US" dirty="0">
                <a:solidFill>
                  <a:srgbClr val="FF0000"/>
                </a:solidFill>
              </a:rPr>
              <a:t>合金蠕变性能好，</a:t>
            </a:r>
            <a:r>
              <a:rPr lang="en-US" altLang="zh-CN" dirty="0">
                <a:solidFill>
                  <a:srgbClr val="FF0000"/>
                </a:solidFill>
              </a:rPr>
              <a:t>Ni</a:t>
            </a:r>
            <a:r>
              <a:rPr lang="zh-CN" altLang="en-US" dirty="0">
                <a:solidFill>
                  <a:srgbClr val="FF0000"/>
                </a:solidFill>
              </a:rPr>
              <a:t>在</a:t>
            </a:r>
            <a:r>
              <a:rPr lang="en-US" altLang="zh-CN" dirty="0">
                <a:solidFill>
                  <a:srgbClr val="FF0000"/>
                </a:solidFill>
              </a:rPr>
              <a:t>(57.394,61.383]</a:t>
            </a:r>
            <a:r>
              <a:rPr lang="zh-CN" altLang="en-US" dirty="0">
                <a:solidFill>
                  <a:srgbClr val="FF0000"/>
                </a:solidFill>
              </a:rPr>
              <a:t>内</a:t>
            </a:r>
            <a:r>
              <a:rPr lang="zh-CN" altLang="en-US" dirty="0"/>
              <a:t>，</a:t>
            </a:r>
            <a:r>
              <a:rPr lang="en-US" altLang="zh-CN" dirty="0" err="1">
                <a:solidFill>
                  <a:srgbClr val="FF0000"/>
                </a:solidFill>
              </a:rPr>
              <a:t>creep_property</a:t>
            </a:r>
            <a:r>
              <a:rPr lang="en-US" altLang="zh-CN" dirty="0">
                <a:solidFill>
                  <a:srgbClr val="FF0000"/>
                </a:solidFill>
              </a:rPr>
              <a:t>==‘superior’)|(Ni==‘(57.394, 61.383]’&amp;Re==‘(6.0, 7.5]’&amp;W==‘(3.72, 7.44]’))=0.782</a:t>
            </a:r>
            <a:r>
              <a:rPr lang="en-US" altLang="zh-CN" dirty="0">
                <a:solidFill>
                  <a:schemeClr val="tx2">
                    <a:lumMod val="75000"/>
                  </a:schemeClr>
                </a:solidFill>
              </a:rPr>
              <a:t>Re</a:t>
            </a:r>
            <a:r>
              <a:rPr lang="zh-CN" altLang="en-US" dirty="0">
                <a:solidFill>
                  <a:schemeClr val="tx2">
                    <a:lumMod val="75000"/>
                  </a:schemeClr>
                </a:solidFill>
              </a:rPr>
              <a:t>在</a:t>
            </a:r>
            <a:r>
              <a:rPr lang="en-US" altLang="zh-CN" dirty="0">
                <a:solidFill>
                  <a:schemeClr val="tx2">
                    <a:lumMod val="75000"/>
                  </a:schemeClr>
                </a:solidFill>
              </a:rPr>
              <a:t>(6.0,7.5]</a:t>
            </a:r>
            <a:r>
              <a:rPr lang="zh-CN" altLang="en-US" dirty="0"/>
              <a:t>的概率为</a:t>
            </a:r>
            <a:r>
              <a:rPr lang="en-US" altLang="zh-CN" dirty="0"/>
              <a:t>P=0.67;…</a:t>
            </a:r>
          </a:p>
          <a:p>
            <a:endParaRPr lang="zh-CN" altLang="en-US" dirty="0"/>
          </a:p>
        </p:txBody>
      </p:sp>
      <p:grpSp>
        <p:nvGrpSpPr>
          <p:cNvPr id="29" name="组合 28">
            <a:extLst>
              <a:ext uri="{FF2B5EF4-FFF2-40B4-BE49-F238E27FC236}">
                <a16:creationId xmlns:a16="http://schemas.microsoft.com/office/drawing/2014/main" id="{4138D81A-9FF4-4E37-A1EB-3155344CC313}"/>
              </a:ext>
            </a:extLst>
          </p:cNvPr>
          <p:cNvGrpSpPr/>
          <p:nvPr/>
        </p:nvGrpSpPr>
        <p:grpSpPr>
          <a:xfrm>
            <a:off x="149691" y="767188"/>
            <a:ext cx="8733337" cy="3280809"/>
            <a:chOff x="149691" y="868271"/>
            <a:chExt cx="8733337" cy="3280809"/>
          </a:xfrm>
        </p:grpSpPr>
        <p:sp>
          <p:nvSpPr>
            <p:cNvPr id="15" name="矩形 14">
              <a:extLst>
                <a:ext uri="{FF2B5EF4-FFF2-40B4-BE49-F238E27FC236}">
                  <a16:creationId xmlns:a16="http://schemas.microsoft.com/office/drawing/2014/main" id="{2E9A5923-6C05-4A16-B784-D4B3031AD2D1}"/>
                </a:ext>
              </a:extLst>
            </p:cNvPr>
            <p:cNvSpPr/>
            <p:nvPr/>
          </p:nvSpPr>
          <p:spPr>
            <a:xfrm>
              <a:off x="149691" y="868271"/>
              <a:ext cx="8613049" cy="328080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3F58446-CBE5-4FF2-BE85-002F82B47B45}"/>
                </a:ext>
              </a:extLst>
            </p:cNvPr>
            <p:cNvSpPr txBox="1"/>
            <p:nvPr/>
          </p:nvSpPr>
          <p:spPr>
            <a:xfrm>
              <a:off x="539552" y="1300812"/>
              <a:ext cx="1683571" cy="2632244"/>
            </a:xfrm>
            <a:prstGeom prst="rect">
              <a:avLst/>
            </a:prstGeom>
            <a:noFill/>
            <a:ln w="28575">
              <a:solidFill>
                <a:schemeClr val="accent5">
                  <a:lumMod val="60000"/>
                  <a:lumOff val="40000"/>
                </a:schemeClr>
              </a:solidFill>
            </a:ln>
          </p:spPr>
          <p:txBody>
            <a:bodyPr wrap="square" rtlCol="0">
              <a:spAutoFit/>
            </a:bodyPr>
            <a:lstStyle/>
            <a:p>
              <a:endParaRPr lang="zh-CN" altLang="en-US" dirty="0"/>
            </a:p>
          </p:txBody>
        </p:sp>
        <p:pic>
          <p:nvPicPr>
            <p:cNvPr id="12" name="图片 11">
              <a:extLst>
                <a:ext uri="{FF2B5EF4-FFF2-40B4-BE49-F238E27FC236}">
                  <a16:creationId xmlns:a16="http://schemas.microsoft.com/office/drawing/2014/main" id="{A77D9C78-7DC8-422B-888F-4119C0DE7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894" y="1234534"/>
              <a:ext cx="5188819" cy="2279600"/>
            </a:xfrm>
            <a:prstGeom prst="rect">
              <a:avLst/>
            </a:prstGeom>
          </p:spPr>
        </p:pic>
        <p:sp>
          <p:nvSpPr>
            <p:cNvPr id="4" name="加号 3">
              <a:extLst>
                <a:ext uri="{FF2B5EF4-FFF2-40B4-BE49-F238E27FC236}">
                  <a16:creationId xmlns:a16="http://schemas.microsoft.com/office/drawing/2014/main" id="{41077714-8E42-4F3D-BE24-630EBCCF0799}"/>
                </a:ext>
              </a:extLst>
            </p:cNvPr>
            <p:cNvSpPr/>
            <p:nvPr/>
          </p:nvSpPr>
          <p:spPr>
            <a:xfrm>
              <a:off x="929413" y="2206605"/>
              <a:ext cx="792088" cy="646331"/>
            </a:xfrm>
            <a:prstGeom prst="mathPl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97C9E7F-A02F-4B7D-925F-FD1696E209D0}"/>
                </a:ext>
              </a:extLst>
            </p:cNvPr>
            <p:cNvSpPr txBox="1"/>
            <p:nvPr/>
          </p:nvSpPr>
          <p:spPr>
            <a:xfrm>
              <a:off x="702201" y="1378551"/>
              <a:ext cx="1346603" cy="584775"/>
            </a:xfrm>
            <a:prstGeom prst="rect">
              <a:avLst/>
            </a:prstGeom>
            <a:noFill/>
            <a:ln>
              <a:solidFill>
                <a:srgbClr val="F98A28"/>
              </a:solidFill>
            </a:ln>
          </p:spPr>
          <p:txBody>
            <a:bodyPr wrap="square" rtlCol="0">
              <a:spAutoFit/>
            </a:bodyPr>
            <a:lstStyle/>
            <a:p>
              <a:pPr algn="ctr"/>
              <a:r>
                <a:rPr lang="en-US" altLang="zh-CN" sz="1600" dirty="0"/>
                <a:t>226</a:t>
              </a:r>
              <a:r>
                <a:rPr lang="zh-CN" altLang="en-US" sz="1600" dirty="0"/>
                <a:t>条蠕变性能数据</a:t>
              </a:r>
            </a:p>
          </p:txBody>
        </p:sp>
        <p:sp>
          <p:nvSpPr>
            <p:cNvPr id="9" name="文本框 8">
              <a:extLst>
                <a:ext uri="{FF2B5EF4-FFF2-40B4-BE49-F238E27FC236}">
                  <a16:creationId xmlns:a16="http://schemas.microsoft.com/office/drawing/2014/main" id="{B0C18593-3ECE-43C2-8A75-481BDBE9B077}"/>
                </a:ext>
              </a:extLst>
            </p:cNvPr>
            <p:cNvSpPr txBox="1"/>
            <p:nvPr/>
          </p:nvSpPr>
          <p:spPr>
            <a:xfrm>
              <a:off x="680625" y="3166239"/>
              <a:ext cx="1346603" cy="584775"/>
            </a:xfrm>
            <a:prstGeom prst="rect">
              <a:avLst/>
            </a:prstGeom>
            <a:noFill/>
            <a:ln>
              <a:solidFill>
                <a:srgbClr val="F98A28"/>
              </a:solidFill>
            </a:ln>
          </p:spPr>
          <p:txBody>
            <a:bodyPr wrap="square" rtlCol="0">
              <a:spAutoFit/>
            </a:bodyPr>
            <a:lstStyle/>
            <a:p>
              <a:pPr algn="ctr"/>
              <a:r>
                <a:rPr lang="zh-CN" altLang="en-US" sz="1600" dirty="0"/>
                <a:t>领域专家</a:t>
              </a:r>
              <a:endParaRPr lang="en-US" altLang="zh-CN" sz="1600" dirty="0"/>
            </a:p>
            <a:p>
              <a:pPr algn="ctr"/>
              <a:r>
                <a:rPr lang="zh-CN" altLang="en-US" sz="1600" dirty="0"/>
                <a:t>知识</a:t>
              </a:r>
            </a:p>
          </p:txBody>
        </p:sp>
        <p:sp>
          <p:nvSpPr>
            <p:cNvPr id="7" name="箭头: 右 6">
              <a:extLst>
                <a:ext uri="{FF2B5EF4-FFF2-40B4-BE49-F238E27FC236}">
                  <a16:creationId xmlns:a16="http://schemas.microsoft.com/office/drawing/2014/main" id="{2F323788-5781-461F-82CD-B2F4D34819DE}"/>
                </a:ext>
              </a:extLst>
            </p:cNvPr>
            <p:cNvSpPr/>
            <p:nvPr/>
          </p:nvSpPr>
          <p:spPr>
            <a:xfrm>
              <a:off x="2411760" y="2092374"/>
              <a:ext cx="724356" cy="76056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11188B4-6DB9-433C-8D28-E6DF4C00B441}"/>
                </a:ext>
              </a:extLst>
            </p:cNvPr>
            <p:cNvSpPr txBox="1"/>
            <p:nvPr/>
          </p:nvSpPr>
          <p:spPr>
            <a:xfrm>
              <a:off x="4178704" y="905222"/>
              <a:ext cx="3714226" cy="307777"/>
            </a:xfrm>
            <a:prstGeom prst="rect">
              <a:avLst/>
            </a:prstGeom>
            <a:noFill/>
          </p:spPr>
          <p:txBody>
            <a:bodyPr wrap="square" rtlCol="0">
              <a:spAutoFit/>
            </a:bodyPr>
            <a:lstStyle/>
            <a:p>
              <a:r>
                <a:rPr lang="zh-CN" altLang="en-US" sz="1400" b="1" dirty="0">
                  <a:solidFill>
                    <a:schemeClr val="accent6">
                      <a:lumMod val="75000"/>
                    </a:schemeClr>
                  </a:solidFill>
                </a:rPr>
                <a:t>合金蠕变性能构效关系的贝叶斯网络</a:t>
              </a:r>
            </a:p>
          </p:txBody>
        </p:sp>
        <p:sp>
          <p:nvSpPr>
            <p:cNvPr id="11" name="椭圆 10">
              <a:extLst>
                <a:ext uri="{FF2B5EF4-FFF2-40B4-BE49-F238E27FC236}">
                  <a16:creationId xmlns:a16="http://schemas.microsoft.com/office/drawing/2014/main" id="{C3E53154-44A8-452B-8D4C-18BD435E3061}"/>
                </a:ext>
              </a:extLst>
            </p:cNvPr>
            <p:cNvSpPr/>
            <p:nvPr/>
          </p:nvSpPr>
          <p:spPr>
            <a:xfrm rot="2705583">
              <a:off x="3928293" y="1579986"/>
              <a:ext cx="536756" cy="1250608"/>
            </a:xfrm>
            <a:prstGeom prst="ellipse">
              <a:avLst/>
            </a:prstGeom>
            <a:noFill/>
            <a:ln>
              <a:solidFill>
                <a:srgbClr val="F98A2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1E95D1F-3DA8-46EB-9F3A-5297415E850F}"/>
                </a:ext>
              </a:extLst>
            </p:cNvPr>
            <p:cNvSpPr txBox="1"/>
            <p:nvPr/>
          </p:nvSpPr>
          <p:spPr>
            <a:xfrm>
              <a:off x="4716016" y="1983424"/>
              <a:ext cx="2975125" cy="923330"/>
            </a:xfrm>
            <a:prstGeom prst="rect">
              <a:avLst/>
            </a:prstGeom>
            <a:noFill/>
            <a:ln>
              <a:solidFill>
                <a:schemeClr val="accent6">
                  <a:lumMod val="60000"/>
                  <a:lumOff val="40000"/>
                </a:schemeClr>
              </a:solidFill>
            </a:ln>
          </p:spPr>
          <p:txBody>
            <a:bodyPr wrap="square" rtlCol="0">
              <a:spAutoFit/>
            </a:bodyPr>
            <a:lstStyle/>
            <a:p>
              <a:r>
                <a:rPr lang="zh-CN" altLang="en-US" b="1" dirty="0">
                  <a:solidFill>
                    <a:schemeClr val="accent5">
                      <a:lumMod val="75000"/>
                    </a:schemeClr>
                  </a:solidFill>
                </a:rPr>
                <a:t>两个结点之间表示</a:t>
              </a:r>
              <a:r>
                <a:rPr lang="zh-CN" altLang="en-US" b="1" dirty="0">
                  <a:solidFill>
                    <a:srgbClr val="FF0000"/>
                  </a:solidFill>
                </a:rPr>
                <a:t>数据变量的因果关系</a:t>
              </a:r>
              <a:r>
                <a:rPr lang="zh-CN" altLang="en-US" b="1" dirty="0">
                  <a:solidFill>
                    <a:schemeClr val="accent5">
                      <a:lumMod val="75000"/>
                    </a:schemeClr>
                  </a:solidFill>
                </a:rPr>
                <a:t>，箭头表示</a:t>
              </a:r>
              <a:r>
                <a:rPr lang="zh-CN" altLang="en-US" b="1" dirty="0">
                  <a:solidFill>
                    <a:srgbClr val="FF0000"/>
                  </a:solidFill>
                </a:rPr>
                <a:t>原因结点</a:t>
              </a:r>
              <a:r>
                <a:rPr lang="zh-CN" altLang="en-US" b="1" dirty="0">
                  <a:solidFill>
                    <a:schemeClr val="accent5">
                      <a:lumMod val="75000"/>
                    </a:schemeClr>
                  </a:solidFill>
                </a:rPr>
                <a:t>，箭尾表示</a:t>
              </a:r>
              <a:r>
                <a:rPr lang="zh-CN" altLang="en-US" b="1" dirty="0">
                  <a:solidFill>
                    <a:srgbClr val="FF0000"/>
                  </a:solidFill>
                </a:rPr>
                <a:t>结果结点</a:t>
              </a:r>
            </a:p>
          </p:txBody>
        </p:sp>
        <p:sp>
          <p:nvSpPr>
            <p:cNvPr id="18" name="文本框 17">
              <a:extLst>
                <a:ext uri="{FF2B5EF4-FFF2-40B4-BE49-F238E27FC236}">
                  <a16:creationId xmlns:a16="http://schemas.microsoft.com/office/drawing/2014/main" id="{0855F3C7-1A23-4FCA-A172-866BE8DA56CC}"/>
                </a:ext>
              </a:extLst>
            </p:cNvPr>
            <p:cNvSpPr txBox="1"/>
            <p:nvPr/>
          </p:nvSpPr>
          <p:spPr>
            <a:xfrm>
              <a:off x="3115231" y="3496946"/>
              <a:ext cx="5767797" cy="646331"/>
            </a:xfrm>
            <a:prstGeom prst="rect">
              <a:avLst/>
            </a:prstGeom>
            <a:noFill/>
          </p:spPr>
          <p:txBody>
            <a:bodyPr wrap="square" rtlCol="0">
              <a:spAutoFit/>
            </a:bodyPr>
            <a:lstStyle/>
            <a:p>
              <a:r>
                <a:rPr lang="zh-CN" altLang="en-US" b="1" dirty="0">
                  <a:solidFill>
                    <a:srgbClr val="FF0000"/>
                  </a:solidFill>
                </a:rPr>
                <a:t>例如：</a:t>
              </a:r>
              <a:r>
                <a:rPr lang="en-US" altLang="zh-CN" b="1" dirty="0">
                  <a:solidFill>
                    <a:schemeClr val="accent6">
                      <a:lumMod val="75000"/>
                    </a:schemeClr>
                  </a:solidFill>
                </a:rPr>
                <a:t>Ni         Re</a:t>
              </a:r>
              <a:r>
                <a:rPr lang="zh-CN" altLang="en-US" b="1" dirty="0">
                  <a:solidFill>
                    <a:schemeClr val="accent6">
                      <a:lumMod val="75000"/>
                    </a:schemeClr>
                  </a:solidFill>
                </a:rPr>
                <a:t>，表示在合金中，添</a:t>
              </a:r>
              <a:r>
                <a:rPr lang="en-US" altLang="zh-CN" b="1" dirty="0">
                  <a:solidFill>
                    <a:schemeClr val="accent6">
                      <a:lumMod val="75000"/>
                    </a:schemeClr>
                  </a:solidFill>
                </a:rPr>
                <a:t>Ni</a:t>
              </a:r>
              <a:r>
                <a:rPr lang="zh-CN" altLang="en-US" b="1" dirty="0">
                  <a:solidFill>
                    <a:schemeClr val="accent6">
                      <a:lumMod val="75000"/>
                    </a:schemeClr>
                  </a:solidFill>
                </a:rPr>
                <a:t>元素的质量分数影响着添加</a:t>
              </a:r>
              <a:r>
                <a:rPr lang="en-US" altLang="zh-CN" b="1" dirty="0">
                  <a:solidFill>
                    <a:schemeClr val="accent6">
                      <a:lumMod val="75000"/>
                    </a:schemeClr>
                  </a:solidFill>
                </a:rPr>
                <a:t>Re</a:t>
              </a:r>
              <a:r>
                <a:rPr lang="zh-CN" altLang="en-US" b="1" dirty="0">
                  <a:solidFill>
                    <a:schemeClr val="accent6">
                      <a:lumMod val="75000"/>
                    </a:schemeClr>
                  </a:solidFill>
                </a:rPr>
                <a:t>的质量分数</a:t>
              </a:r>
            </a:p>
          </p:txBody>
        </p:sp>
        <p:cxnSp>
          <p:nvCxnSpPr>
            <p:cNvPr id="20" name="直接箭头连接符 19">
              <a:extLst>
                <a:ext uri="{FF2B5EF4-FFF2-40B4-BE49-F238E27FC236}">
                  <a16:creationId xmlns:a16="http://schemas.microsoft.com/office/drawing/2014/main" id="{38F63D30-E14D-4676-879D-0AF3344A071D}"/>
                </a:ext>
              </a:extLst>
            </p:cNvPr>
            <p:cNvCxnSpPr>
              <a:cxnSpLocks/>
            </p:cNvCxnSpPr>
            <p:nvPr/>
          </p:nvCxnSpPr>
          <p:spPr>
            <a:xfrm>
              <a:off x="4211960" y="3717032"/>
              <a:ext cx="3058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8B3E21F8-677D-4CB0-969F-2E620D258744}"/>
                </a:ext>
              </a:extLst>
            </p:cNvPr>
            <p:cNvSpPr/>
            <p:nvPr/>
          </p:nvSpPr>
          <p:spPr>
            <a:xfrm>
              <a:off x="197461" y="892611"/>
              <a:ext cx="2161169" cy="369332"/>
            </a:xfrm>
            <a:prstGeom prst="rect">
              <a:avLst/>
            </a:prstGeom>
          </p:spPr>
          <p:txBody>
            <a:bodyPr wrap="square">
              <a:spAutoFit/>
            </a:bodyPr>
            <a:lstStyle/>
            <a:p>
              <a:r>
                <a:rPr lang="en-US" altLang="zh-CN" b="1" dirty="0">
                  <a:solidFill>
                    <a:srgbClr val="FF0000"/>
                  </a:solidFill>
                </a:rPr>
                <a:t>1</a:t>
              </a:r>
              <a:r>
                <a:rPr lang="zh-CN" altLang="en-US" b="1" dirty="0">
                  <a:solidFill>
                    <a:srgbClr val="FF0000"/>
                  </a:solidFill>
                </a:rPr>
                <a:t>、网络结构学习：</a:t>
              </a:r>
              <a:endParaRPr lang="zh-CN" altLang="en-US" dirty="0"/>
            </a:p>
          </p:txBody>
        </p:sp>
      </p:grpSp>
      <p:sp>
        <p:nvSpPr>
          <p:cNvPr id="27" name="星形: 五角 26">
            <a:extLst>
              <a:ext uri="{FF2B5EF4-FFF2-40B4-BE49-F238E27FC236}">
                <a16:creationId xmlns:a16="http://schemas.microsoft.com/office/drawing/2014/main" id="{C89A0B5D-00C1-442E-B373-8080D2D92C7F}"/>
              </a:ext>
            </a:extLst>
          </p:cNvPr>
          <p:cNvSpPr/>
          <p:nvPr/>
        </p:nvSpPr>
        <p:spPr>
          <a:xfrm>
            <a:off x="6588224" y="4073189"/>
            <a:ext cx="408391" cy="409652"/>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7266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89" y="1585670"/>
            <a:ext cx="8680699" cy="48628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表征位错对蠕变影响关系，考虑了层错能、应力、弹性模量等</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                为 幂律方程，考虑应力影响，未考虑幂律失效状态</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幂律时效状态</a:t>
            </a:r>
            <a:r>
              <a:rPr lang="en-US" altLang="zh-CN" dirty="0">
                <a:sym typeface="Wingdings" panose="05000000000000000000" pitchFamily="2" charset="2"/>
              </a:rPr>
              <a:t>[</a:t>
            </a:r>
            <a:r>
              <a:rPr lang="zh-CN" altLang="en-US" dirty="0">
                <a:sym typeface="Wingdings" panose="05000000000000000000" pitchFamily="2" charset="2"/>
              </a:rPr>
              <a:t>低温（</a:t>
            </a:r>
            <a:r>
              <a:rPr lang="en-US" altLang="zh-CN" dirty="0">
                <a:sym typeface="Wingdings" panose="05000000000000000000" pitchFamily="2" charset="2"/>
              </a:rPr>
              <a:t>0.5-0.6Tm</a:t>
            </a:r>
            <a:r>
              <a:rPr lang="zh-CN" altLang="en-US" dirty="0">
                <a:sym typeface="Wingdings" panose="05000000000000000000" pitchFamily="2" charset="2"/>
              </a:rPr>
              <a:t>）高应力（范围未定）</a:t>
            </a:r>
            <a:r>
              <a:rPr lang="en-US" altLang="zh-CN" dirty="0">
                <a:sym typeface="Wingdings" panose="05000000000000000000" pitchFamily="2" charset="2"/>
              </a:rPr>
              <a:t>]</a:t>
            </a:r>
            <a:r>
              <a:rPr lang="zh-CN" altLang="en-US" dirty="0">
                <a:sym typeface="Wingdings" panose="05000000000000000000" pitchFamily="2" charset="2"/>
              </a:rPr>
              <a:t>表征式：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表达式</a:t>
            </a:r>
            <a:r>
              <a:rPr lang="en-US" altLang="zh-CN" dirty="0">
                <a:sym typeface="Wingdings" panose="05000000000000000000" pitchFamily="2" charset="2"/>
              </a:rPr>
              <a:t> </a:t>
            </a:r>
            <a:r>
              <a:rPr lang="zh-CN" altLang="en-US" dirty="0">
                <a:sym typeface="Wingdings" panose="05000000000000000000" pitchFamily="2" charset="2"/>
              </a:rPr>
              <a:t>                                     无物理意义</a:t>
            </a:r>
            <a:endParaRPr lang="en-US" altLang="zh-CN" dirty="0">
              <a:sym typeface="Wingdings" panose="05000000000000000000" pitchFamily="2" charset="2"/>
            </a:endParaRPr>
          </a:p>
          <a:p>
            <a:r>
              <a:rPr lang="en-US" altLang="zh-CN" dirty="0">
                <a:sym typeface="Wingdings" panose="05000000000000000000" pitchFamily="2" charset="2"/>
              </a:rPr>
              <a:t>                                                                    </a:t>
            </a:r>
          </a:p>
          <a:p>
            <a:pPr>
              <a:lnSpc>
                <a:spcPts val="1600"/>
              </a:lnSpc>
            </a:pPr>
            <a:r>
              <a:rPr lang="en-US" altLang="zh-CN" dirty="0">
                <a:sym typeface="Wingdings" panose="05000000000000000000" pitchFamily="2" charset="2"/>
              </a:rPr>
              <a:t>                       </a:t>
            </a:r>
            <a:r>
              <a:rPr lang="zh-CN" altLang="en-US" dirty="0">
                <a:sym typeface="Wingdings" panose="05000000000000000000" pitchFamily="2" charset="2"/>
              </a:rPr>
              <a:t>（                     （</a:t>
            </a:r>
            <a:r>
              <a:rPr lang="en-US" altLang="zh-CN" dirty="0">
                <a:sym typeface="Wingdings" panose="05000000000000000000" pitchFamily="2" charset="2"/>
              </a:rPr>
              <a:t>2</a:t>
            </a:r>
            <a:r>
              <a:rPr lang="zh-CN" altLang="en-US" dirty="0">
                <a:sym typeface="Wingdings" panose="05000000000000000000" pitchFamily="2" charset="2"/>
              </a:rPr>
              <a:t>）指数“</a:t>
            </a:r>
            <a:r>
              <a:rPr lang="en-US" altLang="zh-CN" dirty="0">
                <a:solidFill>
                  <a:schemeClr val="tx1"/>
                </a:solidFill>
                <a:sym typeface="Wingdings" panose="05000000000000000000" pitchFamily="2" charset="2"/>
              </a:rPr>
              <a:t>5</a:t>
            </a:r>
            <a:r>
              <a:rPr lang="zh-CN" altLang="en-US" dirty="0">
                <a:solidFill>
                  <a:schemeClr val="tx1"/>
                </a:solidFill>
                <a:sym typeface="Wingdings" panose="05000000000000000000" pitchFamily="2" charset="2"/>
              </a:rPr>
              <a:t>”</a:t>
            </a:r>
            <a:r>
              <a:rPr lang="zh-CN" altLang="en-US" dirty="0">
                <a:sym typeface="Wingdings" panose="05000000000000000000" pitchFamily="2" charset="2"/>
              </a:rPr>
              <a:t>为材料性质比值常数，纯金属一般为</a:t>
            </a:r>
            <a:r>
              <a:rPr lang="en-US" altLang="zh-CN" dirty="0">
                <a:sym typeface="Wingdings" panose="05000000000000000000" pitchFamily="2" charset="2"/>
              </a:rPr>
              <a:t>5</a:t>
            </a:r>
            <a:r>
              <a:rPr lang="zh-CN" altLang="en-US" dirty="0">
                <a:sym typeface="Wingdings" panose="05000000000000000000" pitchFamily="2" charset="2"/>
              </a:rPr>
              <a:t>，针对不</a:t>
            </a:r>
            <a:endParaRPr lang="en-US" altLang="zh-CN" dirty="0">
              <a:sym typeface="Wingdings" panose="05000000000000000000" pitchFamily="2" charset="2"/>
            </a:endParaRPr>
          </a:p>
          <a:p>
            <a:pPr>
              <a:lnSpc>
                <a:spcPts val="1600"/>
              </a:lnSpc>
            </a:pPr>
            <a:r>
              <a:rPr lang="en-US" altLang="zh-CN" dirty="0">
                <a:sym typeface="Wingdings" panose="05000000000000000000" pitchFamily="2" charset="2"/>
              </a:rPr>
              <a:t>                                                           </a:t>
            </a:r>
            <a:r>
              <a:rPr lang="zh-CN" altLang="en-US" dirty="0">
                <a:sym typeface="Wingdings" panose="05000000000000000000" pitchFamily="2" charset="2"/>
              </a:rPr>
              <a:t>对不同材料不同状态有所不同</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           表征扩散部分影响，用自扩散激活能代替蠕变表观激活能</a:t>
            </a:r>
            <a:endParaRPr lang="en-US" altLang="zh-CN" dirty="0">
              <a:sym typeface="Wingdings" panose="05000000000000000000" pitchFamily="2" charset="2"/>
            </a:endParaRPr>
          </a:p>
          <a:p>
            <a:r>
              <a:rPr lang="en-US" altLang="zh-CN" dirty="0"/>
              <a:t> </a:t>
            </a:r>
            <a:r>
              <a:rPr lang="el-GR" altLang="zh-CN" dirty="0"/>
              <a:t>έ=</a:t>
            </a:r>
            <a:r>
              <a:rPr lang="en-US" altLang="zh-CN" dirty="0"/>
              <a:t>A</a:t>
            </a:r>
            <a:r>
              <a:rPr lang="en-US" altLang="zh-CN" baseline="-25000" dirty="0"/>
              <a:t>4</a:t>
            </a:r>
            <a:r>
              <a:rPr lang="en-US" altLang="zh-CN" dirty="0"/>
              <a:t>exp</a:t>
            </a:r>
            <a:r>
              <a:rPr lang="zh-CN" altLang="en-US" dirty="0"/>
              <a:t>（</a:t>
            </a:r>
            <a:r>
              <a:rPr lang="en-US" altLang="zh-CN" dirty="0"/>
              <a:t>-Qc/RT</a:t>
            </a:r>
            <a:r>
              <a:rPr lang="zh-CN" altLang="en-US" dirty="0"/>
              <a:t>），这仅</a:t>
            </a:r>
            <a:r>
              <a:rPr lang="zh-CN" altLang="en-US" dirty="0">
                <a:sym typeface="Wingdings" panose="05000000000000000000" pitchFamily="2" charset="2"/>
              </a:rPr>
              <a:t>在</a:t>
            </a:r>
            <a:r>
              <a:rPr lang="en-US" altLang="zh-CN" dirty="0">
                <a:sym typeface="Wingdings" panose="05000000000000000000" pitchFamily="2" charset="2"/>
              </a:rPr>
              <a:t>0.6-1Tm</a:t>
            </a:r>
            <a:r>
              <a:rPr lang="zh-CN" altLang="en-US" dirty="0">
                <a:sym typeface="Wingdings" panose="05000000000000000000" pitchFamily="2" charset="2"/>
              </a:rPr>
              <a:t>下成立，温度过小时蠕变表观激活能低于自扩散激活能</a:t>
            </a:r>
            <a:endParaRPr lang="en-US" altLang="zh-CN" dirty="0">
              <a:sym typeface="Wingdings" panose="05000000000000000000" pitchFamily="2" charset="2"/>
            </a:endParaRPr>
          </a:p>
          <a:p>
            <a:r>
              <a:rPr lang="en-US" altLang="zh-CN" dirty="0">
                <a:sym typeface="Wingdings" panose="05000000000000000000" pitchFamily="2" charset="2"/>
              </a:rPr>
              <a:t>                                 </a:t>
            </a:r>
          </a:p>
          <a:p>
            <a:r>
              <a:rPr lang="zh-CN" altLang="en-US" dirty="0">
                <a:sym typeface="Wingdings" panose="05000000000000000000" pitchFamily="2" charset="2"/>
              </a:rPr>
              <a:t>改进方案：利用公式                                          求得表观激活能代入计算</a:t>
            </a:r>
            <a:endParaRPr lang="en-US" altLang="zh-CN" dirty="0">
              <a:sym typeface="Wingdings" panose="05000000000000000000" pitchFamily="2" charset="2"/>
            </a:endParaRPr>
          </a:p>
        </p:txBody>
      </p:sp>
      <p:sp>
        <p:nvSpPr>
          <p:cNvPr id="4" name="标题 1"/>
          <p:cNvSpPr txBox="1"/>
          <p:nvPr/>
        </p:nvSpPr>
        <p:spPr>
          <a:xfrm>
            <a:off x="878883" y="0"/>
            <a:ext cx="8229600" cy="796950"/>
          </a:xfrm>
          <a:prstGeom prst="rect">
            <a:avLst/>
          </a:prstGeom>
        </p:spPr>
        <p:txBody>
          <a:bodyPr vert="horz" lIns="91440" tIns="45720" rIns="91440" bIns="45720" rtlCol="0" anchor="ctr">
            <a:normAutofit lnSpcReduction="10000"/>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预计开展工作三</a:t>
            </a:r>
            <a:endParaRPr lang="en-US" altLang="zh-CN" sz="2400" dirty="0">
              <a:solidFill>
                <a:srgbClr val="FF0000"/>
              </a:solidFill>
            </a:endParaRPr>
          </a:p>
          <a:p>
            <a:r>
              <a:rPr lang="en-US" altLang="zh-CN" sz="2400" dirty="0">
                <a:solidFill>
                  <a:srgbClr val="FF0000"/>
                </a:solidFill>
              </a:rPr>
              <a:t>—</a:t>
            </a:r>
            <a:r>
              <a:rPr lang="zh-CN" altLang="en-US" sz="2400" dirty="0">
                <a:solidFill>
                  <a:srgbClr val="FF0000"/>
                </a:solidFill>
              </a:rPr>
              <a:t>蠕变解析式存在的问题和改进方案</a:t>
            </a:r>
          </a:p>
        </p:txBody>
      </p:sp>
      <p:pic>
        <p:nvPicPr>
          <p:cNvPr id="5" name="图片 4"/>
          <p:cNvPicPr>
            <a:picLocks noChangeAspect="1"/>
          </p:cNvPicPr>
          <p:nvPr/>
        </p:nvPicPr>
        <p:blipFill>
          <a:blip r:embed="rId3"/>
          <a:stretch>
            <a:fillRect/>
          </a:stretch>
        </p:blipFill>
        <p:spPr>
          <a:xfrm>
            <a:off x="283974" y="903302"/>
            <a:ext cx="8536682" cy="645781"/>
          </a:xfrm>
          <a:prstGeom prst="rect">
            <a:avLst/>
          </a:prstGeom>
        </p:spPr>
      </p:pic>
      <p:sp>
        <p:nvSpPr>
          <p:cNvPr id="6" name="矩形 5"/>
          <p:cNvSpPr/>
          <p:nvPr/>
        </p:nvSpPr>
        <p:spPr>
          <a:xfrm>
            <a:off x="2267744" y="812774"/>
            <a:ext cx="4680520" cy="68274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p:cNvSpPr/>
          <p:nvPr/>
        </p:nvSpPr>
        <p:spPr>
          <a:xfrm>
            <a:off x="787913" y="942568"/>
            <a:ext cx="684076"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9" name="直接连接符 18"/>
          <p:cNvCxnSpPr/>
          <p:nvPr/>
        </p:nvCxnSpPr>
        <p:spPr>
          <a:xfrm>
            <a:off x="303659" y="5877272"/>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pic>
        <p:nvPicPr>
          <p:cNvPr id="16" name="图片 15"/>
          <p:cNvPicPr>
            <a:picLocks noChangeAspect="1"/>
          </p:cNvPicPr>
          <p:nvPr/>
        </p:nvPicPr>
        <p:blipFill rotWithShape="1">
          <a:blip r:embed="rId3"/>
          <a:srcRect l="5850" t="23746" r="86137" b="30883"/>
          <a:stretch>
            <a:fillRect/>
          </a:stretch>
        </p:blipFill>
        <p:spPr>
          <a:xfrm>
            <a:off x="485749" y="1725243"/>
            <a:ext cx="1133923" cy="485675"/>
          </a:xfrm>
          <a:prstGeom prst="rect">
            <a:avLst/>
          </a:prstGeom>
        </p:spPr>
      </p:pic>
      <p:pic>
        <p:nvPicPr>
          <p:cNvPr id="17" name="图片 16"/>
          <p:cNvPicPr>
            <a:picLocks noChangeAspect="1"/>
          </p:cNvPicPr>
          <p:nvPr/>
        </p:nvPicPr>
        <p:blipFill rotWithShape="1">
          <a:blip r:embed="rId3"/>
          <a:srcRect l="66687" t="-1451" r="22347" b="6338"/>
          <a:stretch>
            <a:fillRect/>
          </a:stretch>
        </p:blipFill>
        <p:spPr>
          <a:xfrm>
            <a:off x="1979712" y="2373875"/>
            <a:ext cx="936104" cy="614219"/>
          </a:xfrm>
          <a:prstGeom prst="rect">
            <a:avLst/>
          </a:prstGeom>
        </p:spPr>
      </p:pic>
      <p:pic>
        <p:nvPicPr>
          <p:cNvPr id="2" name="图片 1"/>
          <p:cNvPicPr>
            <a:picLocks noChangeAspect="1"/>
          </p:cNvPicPr>
          <p:nvPr/>
        </p:nvPicPr>
        <p:blipFill rotWithShape="1">
          <a:blip r:embed="rId4"/>
          <a:srcRect l="57004" t="10392"/>
          <a:stretch>
            <a:fillRect/>
          </a:stretch>
        </p:blipFill>
        <p:spPr>
          <a:xfrm>
            <a:off x="3923928" y="3475805"/>
            <a:ext cx="1749317" cy="440907"/>
          </a:xfrm>
          <a:prstGeom prst="rect">
            <a:avLst/>
          </a:prstGeom>
        </p:spPr>
      </p:pic>
      <p:pic>
        <p:nvPicPr>
          <p:cNvPr id="3" name="图片 2"/>
          <p:cNvPicPr>
            <a:picLocks noChangeAspect="1"/>
          </p:cNvPicPr>
          <p:nvPr/>
        </p:nvPicPr>
        <p:blipFill>
          <a:blip r:embed="rId5"/>
          <a:stretch>
            <a:fillRect/>
          </a:stretch>
        </p:blipFill>
        <p:spPr>
          <a:xfrm>
            <a:off x="426733" y="2943662"/>
            <a:ext cx="2273059" cy="1909576"/>
          </a:xfrm>
          <a:prstGeom prst="rect">
            <a:avLst/>
          </a:prstGeom>
        </p:spPr>
      </p:pic>
      <p:pic>
        <p:nvPicPr>
          <p:cNvPr id="21" name="图片 20"/>
          <p:cNvPicPr>
            <a:picLocks noChangeAspect="1"/>
          </p:cNvPicPr>
          <p:nvPr/>
        </p:nvPicPr>
        <p:blipFill rotWithShape="1">
          <a:blip r:embed="rId3"/>
          <a:srcRect l="48081" t="6772" r="45593" b="19201"/>
          <a:stretch>
            <a:fillRect/>
          </a:stretch>
        </p:blipFill>
        <p:spPr>
          <a:xfrm>
            <a:off x="900197" y="4853238"/>
            <a:ext cx="540060" cy="478058"/>
          </a:xfrm>
          <a:prstGeom prst="rect">
            <a:avLst/>
          </a:prstGeom>
        </p:spPr>
      </p:pic>
      <p:pic>
        <p:nvPicPr>
          <p:cNvPr id="18" name="图片 17"/>
          <p:cNvPicPr>
            <a:picLocks noChangeAspect="1"/>
          </p:cNvPicPr>
          <p:nvPr/>
        </p:nvPicPr>
        <p:blipFill>
          <a:blip r:embed="rId6"/>
          <a:stretch>
            <a:fillRect/>
          </a:stretch>
        </p:blipFill>
        <p:spPr>
          <a:xfrm>
            <a:off x="2596248" y="5915149"/>
            <a:ext cx="1975752" cy="466179"/>
          </a:xfrm>
          <a:prstGeom prst="rect">
            <a:avLst/>
          </a:prstGeom>
        </p:spPr>
      </p:pic>
    </p:spTree>
    <p:extLst>
      <p:ext uri="{BB962C8B-B14F-4D97-AF65-F5344CB8AC3E}">
        <p14:creationId xmlns:p14="http://schemas.microsoft.com/office/powerpoint/2010/main" val="161968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2157400423"/>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b="1" dirty="0">
                          <a:solidFill>
                            <a:srgbClr val="FF0000"/>
                          </a:solidFill>
                        </a:rPr>
                        <a:t>2017</a:t>
                      </a:r>
                      <a:r>
                        <a:rPr lang="zh-CN" altLang="en-US" sz="1600" b="1" dirty="0">
                          <a:solidFill>
                            <a:srgbClr val="FF0000"/>
                          </a:solidFill>
                        </a:rPr>
                        <a:t>年</a:t>
                      </a:r>
                      <a:r>
                        <a:rPr lang="en-US" altLang="zh-CN" sz="1600" b="1" dirty="0">
                          <a:solidFill>
                            <a:srgbClr val="FF0000"/>
                          </a:solidFill>
                        </a:rPr>
                        <a:t>7</a:t>
                      </a:r>
                      <a:r>
                        <a:rPr lang="zh-CN" altLang="en-US" sz="1600" b="1" dirty="0">
                          <a:solidFill>
                            <a:srgbClr val="FF0000"/>
                          </a:solidFill>
                        </a:rPr>
                        <a:t>月</a:t>
                      </a:r>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收集</a:t>
                      </a:r>
                      <a:r>
                        <a:rPr lang="zh-CN" altLang="en-US" sz="1400" b="1" kern="1200" dirty="0">
                          <a:solidFill>
                            <a:srgbClr val="FF0000"/>
                          </a:solidFill>
                          <a:effectLst/>
                        </a:rPr>
                        <a:t>与存储</a:t>
                      </a:r>
                      <a:r>
                        <a:rPr lang="zh-CN" altLang="zh-CN" sz="1400" b="1" kern="1200" dirty="0">
                          <a:solidFill>
                            <a:srgbClr val="FF0000"/>
                          </a:solidFill>
                          <a:effectLst/>
                        </a:rPr>
                        <a:t>已有镍基单晶高温合金材料计算数据；开发主动学习的多层级交互式特征选择方法，定性定量分析各种因素对性能的影响程度</a:t>
                      </a:r>
                      <a:endParaRPr lang="zh-CN" altLang="en-US" b="1" dirty="0">
                        <a:solidFill>
                          <a:srgbClr val="FF0000"/>
                        </a:solidFill>
                      </a:endParaRPr>
                    </a:p>
                  </a:txBody>
                  <a:tcPr/>
                </a:tc>
                <a:tc>
                  <a:txBody>
                    <a:bodyPr/>
                    <a:lstStyle/>
                    <a:p>
                      <a:r>
                        <a:rPr lang="zh-CN" altLang="zh-CN" sz="1400" b="1" kern="1200" dirty="0">
                          <a:solidFill>
                            <a:srgbClr val="FF0000"/>
                          </a:solidFill>
                          <a:effectLst/>
                        </a:rPr>
                        <a:t>实践机器学习及数据挖掘方法，为提取</a:t>
                      </a:r>
                      <a:r>
                        <a:rPr lang="en-US" altLang="zh-CN" sz="1400" b="1" kern="1200" dirty="0">
                          <a:solidFill>
                            <a:srgbClr val="FF0000"/>
                          </a:solidFill>
                          <a:effectLst/>
                        </a:rPr>
                        <a:t>“</a:t>
                      </a:r>
                      <a:r>
                        <a:rPr lang="zh-CN" altLang="zh-CN" sz="1400" b="1" kern="1200" dirty="0">
                          <a:solidFill>
                            <a:srgbClr val="FF0000"/>
                          </a:solidFill>
                          <a:effectLst/>
                        </a:rPr>
                        <a:t>数据关联</a:t>
                      </a:r>
                      <a:r>
                        <a:rPr lang="en-US" altLang="zh-CN" sz="1400" b="1" kern="1200" dirty="0">
                          <a:solidFill>
                            <a:srgbClr val="FF0000"/>
                          </a:solidFill>
                          <a:effectLst/>
                        </a:rPr>
                        <a:t>”</a:t>
                      </a:r>
                      <a:r>
                        <a:rPr lang="zh-CN" altLang="zh-CN" sz="1400" b="1" kern="1200" dirty="0">
                          <a:solidFill>
                            <a:srgbClr val="FF0000"/>
                          </a:solidFill>
                          <a:effectLst/>
                        </a:rPr>
                        <a:t>规律作准备</a:t>
                      </a:r>
                      <a:endParaRPr lang="zh-CN" altLang="en-US" sz="1400" b="1" dirty="0">
                        <a:solidFill>
                          <a:srgbClr val="FF0000"/>
                        </a:solidFill>
                      </a:endParaRPr>
                    </a:p>
                  </a:txBody>
                  <a:tcPr/>
                </a:tc>
                <a:tc>
                  <a:txBody>
                    <a:bodyPr/>
                    <a:lstStyle/>
                    <a:p>
                      <a:r>
                        <a:rPr lang="zh-CN" altLang="zh-CN" sz="1400" b="1" kern="1200" dirty="0">
                          <a:solidFill>
                            <a:srgbClr val="FF0000"/>
                          </a:solidFill>
                          <a:effectLst/>
                        </a:rPr>
                        <a:t>提出一份提取已知单晶高温合金中的数据关联规律的初步报告</a:t>
                      </a:r>
                      <a:endParaRPr lang="zh-CN" altLang="en-US" sz="1400" b="1" dirty="0">
                        <a:solidFill>
                          <a:srgbClr val="FF0000"/>
                        </a:solidFill>
                      </a:endParaRPr>
                    </a:p>
                  </a:txBody>
                  <a:tcPr/>
                </a:tc>
                <a:extLst>
                  <a:ext uri="{0D108BD9-81ED-4DB2-BD59-A6C34878D82A}">
                    <a16:rowId xmlns:a16="http://schemas.microsoft.com/office/drawing/2014/main" val="10001"/>
                  </a:ext>
                </a:extLst>
              </a:tr>
              <a:tr h="1128549">
                <a:tc>
                  <a:txBody>
                    <a:bodyPr/>
                    <a:lstStyle/>
                    <a:p>
                      <a:r>
                        <a:rPr lang="en-US" altLang="zh-CN" sz="1600" b="0" dirty="0">
                          <a:solidFill>
                            <a:srgbClr val="C00000"/>
                          </a:solidFill>
                        </a:rPr>
                        <a:t>2018</a:t>
                      </a:r>
                      <a:r>
                        <a:rPr lang="zh-CN" altLang="en-US" sz="1600" b="0" dirty="0">
                          <a:solidFill>
                            <a:srgbClr val="C00000"/>
                          </a:solidFill>
                        </a:rPr>
                        <a:t>年</a:t>
                      </a:r>
                      <a:r>
                        <a:rPr lang="en-US" altLang="zh-CN" sz="1600" b="0" dirty="0">
                          <a:solidFill>
                            <a:srgbClr val="C00000"/>
                          </a:solidFill>
                        </a:rPr>
                        <a:t>7</a:t>
                      </a:r>
                      <a:r>
                        <a:rPr lang="zh-CN" altLang="en-US" sz="1600" b="0" dirty="0">
                          <a:solidFill>
                            <a:srgbClr val="C00000"/>
                          </a:solidFill>
                        </a:rPr>
                        <a:t>月</a:t>
                      </a:r>
                      <a:r>
                        <a:rPr lang="en-US" altLang="zh-CN" sz="1600" b="0" dirty="0">
                          <a:solidFill>
                            <a:srgbClr val="C00000"/>
                          </a:solidFill>
                        </a:rPr>
                        <a:t>-2019</a:t>
                      </a:r>
                      <a:r>
                        <a:rPr lang="zh-CN" altLang="en-US" sz="1600" b="0" dirty="0">
                          <a:solidFill>
                            <a:srgbClr val="C00000"/>
                          </a:solidFill>
                        </a:rPr>
                        <a:t>年</a:t>
                      </a:r>
                      <a:r>
                        <a:rPr lang="en-US" altLang="zh-CN" sz="1600" b="0" dirty="0">
                          <a:solidFill>
                            <a:srgbClr val="C00000"/>
                          </a:solidFill>
                        </a:rPr>
                        <a:t>6</a:t>
                      </a:r>
                      <a:r>
                        <a:rPr lang="zh-CN" altLang="en-US" sz="1600" b="0" dirty="0">
                          <a:solidFill>
                            <a:srgbClr val="C00000"/>
                          </a:solidFill>
                        </a:rPr>
                        <a:t>月</a:t>
                      </a:r>
                    </a:p>
                    <a:p>
                      <a:endParaRPr lang="zh-CN" altLang="en-US" b="0" dirty="0">
                        <a:solidFill>
                          <a:srgbClr val="C00000"/>
                        </a:solidFill>
                      </a:endParaRPr>
                    </a:p>
                  </a:txBody>
                  <a:tcPr/>
                </a:tc>
                <a:tc>
                  <a:txBody>
                    <a:bodyPr/>
                    <a:lstStyle/>
                    <a:p>
                      <a:r>
                        <a:rPr lang="zh-CN" altLang="zh-CN" sz="1400" b="0" kern="1200" dirty="0">
                          <a:solidFill>
                            <a:srgbClr val="C00000"/>
                          </a:solidFill>
                          <a:effectLst/>
                        </a:rPr>
                        <a:t>使用机器学习方法挖掘高温合金数据，根据不同的学习目标自适应地构造出多种学习器混合预测模型，提高对性能的预测精度</a:t>
                      </a:r>
                      <a:endParaRPr lang="zh-CN" altLang="en-US" sz="1400" b="0" dirty="0">
                        <a:solidFill>
                          <a:srgbClr val="C00000"/>
                        </a:solidFill>
                      </a:endParaRPr>
                    </a:p>
                  </a:txBody>
                  <a:tcPr/>
                </a:tc>
                <a:tc>
                  <a:txBody>
                    <a:bodyPr/>
                    <a:lstStyle/>
                    <a:p>
                      <a:r>
                        <a:rPr lang="zh-CN" altLang="zh-CN" sz="1400" b="0" kern="1200" dirty="0">
                          <a:solidFill>
                            <a:srgbClr val="C00000"/>
                          </a:solidFill>
                          <a:effectLst/>
                        </a:rPr>
                        <a:t>开展以机器学习及数据挖掘为重点的数据关联分析</a:t>
                      </a:r>
                      <a:endParaRPr lang="zh-CN" altLang="en-US" sz="1400" b="0" dirty="0">
                        <a:solidFill>
                          <a:srgbClr val="C00000"/>
                        </a:solidFill>
                      </a:endParaRPr>
                    </a:p>
                  </a:txBody>
                  <a:tcPr/>
                </a:tc>
                <a:tc>
                  <a:txBody>
                    <a:bodyPr/>
                    <a:lstStyle/>
                    <a:p>
                      <a:r>
                        <a:rPr lang="zh-Hans" altLang="en-US" sz="1400" b="0" kern="1200" dirty="0">
                          <a:solidFill>
                            <a:srgbClr val="C00000"/>
                          </a:solidFill>
                          <a:effectLst/>
                        </a:rPr>
                        <a:t>研发</a:t>
                      </a:r>
                      <a:r>
                        <a:rPr lang="zh-CN" altLang="zh-CN" sz="1400" b="0" kern="1200" dirty="0">
                          <a:solidFill>
                            <a:srgbClr val="C00000"/>
                          </a:solidFill>
                          <a:effectLst/>
                        </a:rPr>
                        <a:t>相关数据分析软件</a:t>
                      </a:r>
                      <a:endParaRPr lang="zh-CN" altLang="en-US" sz="1400" b="0" dirty="0">
                        <a:solidFill>
                          <a:srgbClr val="C00000"/>
                        </a:solidFill>
                      </a:endParaRPr>
                    </a:p>
                  </a:txBody>
                  <a:tcPr/>
                </a:tc>
                <a:extLst>
                  <a:ext uri="{0D108BD9-81ED-4DB2-BD59-A6C34878D82A}">
                    <a16:rowId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3" name="矩形 2">
            <a:extLst>
              <a:ext uri="{FF2B5EF4-FFF2-40B4-BE49-F238E27FC236}">
                <a16:creationId xmlns:a16="http://schemas.microsoft.com/office/drawing/2014/main" id="{777CEE02-4D56-EA44-AB7A-D429E17F6C9B}"/>
              </a:ext>
            </a:extLst>
          </p:cNvPr>
          <p:cNvSpPr/>
          <p:nvPr/>
        </p:nvSpPr>
        <p:spPr>
          <a:xfrm>
            <a:off x="153866" y="945132"/>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90" y="1585670"/>
            <a:ext cx="8536682" cy="48013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表征晶界滑移对蠕变影响关系</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）晶界滑移对蠕变影响的大小随晶粒尺寸的大小而改变</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存在特定值，小于特定值，晶粒越细影响越大</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大于特定值，蠕变速率于晶粒尺寸关联度小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特定值参考：</a:t>
            </a:r>
            <a:r>
              <a:rPr lang="en-US" altLang="zh-CN" dirty="0">
                <a:sym typeface="Wingdings" panose="05000000000000000000" pitchFamily="2" charset="2"/>
              </a:rPr>
              <a:t>0.1-0.15mm </a:t>
            </a:r>
            <a:r>
              <a:rPr lang="zh-CN" altLang="en-US" dirty="0">
                <a:sym typeface="Wingdings" panose="05000000000000000000" pitchFamily="2" charset="2"/>
              </a:rPr>
              <a:t>（</a:t>
            </a:r>
            <a:r>
              <a:rPr lang="en-US" altLang="zh-CN" dirty="0">
                <a:sym typeface="Wingdings" panose="05000000000000000000" pitchFamily="2" charset="2"/>
              </a:rPr>
              <a:t>#</a:t>
            </a:r>
            <a:r>
              <a:rPr lang="zh-CN" altLang="en-US" dirty="0">
                <a:sym typeface="Wingdings" panose="05000000000000000000" pitchFamily="2" charset="2"/>
              </a:rPr>
              <a:t>多晶体铜，</a:t>
            </a:r>
            <a:r>
              <a:rPr lang="en-US" altLang="zh-CN" dirty="0">
                <a:sym typeface="Wingdings" panose="05000000000000000000" pitchFamily="2" charset="2"/>
              </a:rPr>
              <a:t>Barrett</a:t>
            </a:r>
            <a:r>
              <a:rPr lang="zh-CN" altLang="en-US"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）当晶粒尺寸小到与亚晶尺寸</a:t>
            </a:r>
            <a:r>
              <a:rPr lang="en-US" altLang="zh-CN" dirty="0">
                <a:sym typeface="Wingdings" panose="05000000000000000000" pitchFamily="2" charset="2"/>
              </a:rPr>
              <a:t>ds</a:t>
            </a:r>
            <a:r>
              <a:rPr lang="zh-CN" altLang="en-US" dirty="0">
                <a:sym typeface="Wingdings" panose="05000000000000000000" pitchFamily="2" charset="2"/>
              </a:rPr>
              <a:t>相当时，公式中              变为</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改进方案：（</a:t>
            </a:r>
            <a:r>
              <a:rPr lang="en-US" altLang="zh-CN" dirty="0">
                <a:sym typeface="Wingdings" panose="05000000000000000000" pitchFamily="2" charset="2"/>
              </a:rPr>
              <a:t>1</a:t>
            </a:r>
            <a:r>
              <a:rPr lang="zh-CN" altLang="en-US" dirty="0">
                <a:sym typeface="Wingdings" panose="05000000000000000000" pitchFamily="2" charset="2"/>
              </a:rPr>
              <a:t>）确定特定值，高于特定值时不考虑               部分影响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）考虑利用霍尔佩奇公式（</a:t>
            </a:r>
            <a:r>
              <a:rPr lang="en-US" altLang="zh-CN" dirty="0" err="1">
                <a:sym typeface="Wingdings" panose="05000000000000000000" pitchFamily="2" charset="2"/>
              </a:rPr>
              <a:t>σ</a:t>
            </a:r>
            <a:r>
              <a:rPr lang="en-US" altLang="zh-CN" baseline="-25000" dirty="0" err="1">
                <a:sym typeface="Wingdings" panose="05000000000000000000" pitchFamily="2" charset="2"/>
              </a:rPr>
              <a:t>s</a:t>
            </a:r>
            <a:r>
              <a:rPr lang="en-US" altLang="zh-CN" dirty="0">
                <a:sym typeface="Wingdings" panose="05000000000000000000" pitchFamily="2" charset="2"/>
              </a:rPr>
              <a:t>=σ</a:t>
            </a:r>
            <a:r>
              <a:rPr lang="en-US" altLang="zh-CN" baseline="-25000" dirty="0">
                <a:sym typeface="Wingdings" panose="05000000000000000000" pitchFamily="2" charset="2"/>
              </a:rPr>
              <a:t>0</a:t>
            </a:r>
            <a:r>
              <a:rPr lang="en-US" altLang="zh-CN" dirty="0">
                <a:sym typeface="Wingdings" panose="05000000000000000000" pitchFamily="2" charset="2"/>
              </a:rPr>
              <a:t>+k</a:t>
            </a:r>
            <a:r>
              <a:rPr lang="en-US" altLang="zh-CN" baseline="-25000" dirty="0">
                <a:sym typeface="Wingdings" panose="05000000000000000000" pitchFamily="2" charset="2"/>
              </a:rPr>
              <a:t>y</a:t>
            </a:r>
            <a:r>
              <a:rPr lang="en-US" altLang="zh-CN" dirty="0">
                <a:sym typeface="Wingdings" panose="05000000000000000000" pitchFamily="2" charset="2"/>
              </a:rPr>
              <a:t>d</a:t>
            </a:r>
            <a:r>
              <a:rPr lang="en-US" altLang="zh-CN" baseline="30000" dirty="0">
                <a:sym typeface="Wingdings" panose="05000000000000000000" pitchFamily="2" charset="2"/>
              </a:rPr>
              <a:t>-1/2</a:t>
            </a:r>
            <a:r>
              <a:rPr lang="zh-CN" altLang="en-US" dirty="0">
                <a:sym typeface="Wingdings" panose="05000000000000000000" pitchFamily="2" charset="2"/>
              </a:rPr>
              <a:t>）补足晶粒尺寸数据</a:t>
            </a:r>
            <a:endParaRPr lang="en-US" altLang="zh-CN" dirty="0"/>
          </a:p>
          <a:p>
            <a:endParaRPr lang="zh-CN" altLang="en-US" dirty="0"/>
          </a:p>
        </p:txBody>
      </p:sp>
      <p:sp>
        <p:nvSpPr>
          <p:cNvPr id="4" name="标题 1"/>
          <p:cNvSpPr txBox="1"/>
          <p:nvPr/>
        </p:nvSpPr>
        <p:spPr>
          <a:xfrm>
            <a:off x="878883" y="0"/>
            <a:ext cx="8229600" cy="796950"/>
          </a:xfrm>
          <a:prstGeom prst="rect">
            <a:avLst/>
          </a:prstGeom>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蠕变解析式存在的问题和改进方案</a:t>
            </a:r>
          </a:p>
        </p:txBody>
      </p:sp>
      <p:pic>
        <p:nvPicPr>
          <p:cNvPr id="5" name="图片 4"/>
          <p:cNvPicPr>
            <a:picLocks noChangeAspect="1"/>
          </p:cNvPicPr>
          <p:nvPr/>
        </p:nvPicPr>
        <p:blipFill>
          <a:blip r:embed="rId3"/>
          <a:stretch>
            <a:fillRect/>
          </a:stretch>
        </p:blipFill>
        <p:spPr>
          <a:xfrm>
            <a:off x="283790" y="884044"/>
            <a:ext cx="8536682" cy="645781"/>
          </a:xfrm>
          <a:prstGeom prst="rect">
            <a:avLst/>
          </a:prstGeom>
        </p:spPr>
      </p:pic>
      <p:sp>
        <p:nvSpPr>
          <p:cNvPr id="6" name="矩形 5"/>
          <p:cNvSpPr/>
          <p:nvPr/>
        </p:nvSpPr>
        <p:spPr>
          <a:xfrm>
            <a:off x="7092280" y="884044"/>
            <a:ext cx="1728192"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srcRect l="79756"/>
          <a:stretch>
            <a:fillRect/>
          </a:stretch>
        </p:blipFill>
        <p:spPr>
          <a:xfrm>
            <a:off x="1547094" y="1670609"/>
            <a:ext cx="2056395" cy="768422"/>
          </a:xfrm>
          <a:prstGeom prst="rect">
            <a:avLst/>
          </a:prstGeom>
        </p:spPr>
      </p:pic>
      <p:pic>
        <p:nvPicPr>
          <p:cNvPr id="8" name="图片 7"/>
          <p:cNvPicPr>
            <a:picLocks noChangeAspect="1"/>
          </p:cNvPicPr>
          <p:nvPr/>
        </p:nvPicPr>
        <p:blipFill rotWithShape="1">
          <a:blip r:embed="rId3"/>
          <a:srcRect l="16045" r="79531" b="25459"/>
          <a:stretch>
            <a:fillRect/>
          </a:stretch>
        </p:blipFill>
        <p:spPr>
          <a:xfrm>
            <a:off x="371785" y="1612665"/>
            <a:ext cx="521044" cy="664208"/>
          </a:xfrm>
          <a:prstGeom prst="rect">
            <a:avLst/>
          </a:prstGeom>
        </p:spPr>
      </p:pic>
      <p:sp>
        <p:nvSpPr>
          <p:cNvPr id="9" name="矩形 8"/>
          <p:cNvSpPr/>
          <p:nvPr/>
        </p:nvSpPr>
        <p:spPr>
          <a:xfrm>
            <a:off x="1691680" y="884763"/>
            <a:ext cx="432048"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等号 9"/>
          <p:cNvSpPr/>
          <p:nvPr/>
        </p:nvSpPr>
        <p:spPr>
          <a:xfrm>
            <a:off x="967933" y="1792707"/>
            <a:ext cx="504056" cy="3600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2" name="图片 11"/>
          <p:cNvPicPr>
            <a:picLocks noChangeAspect="1"/>
          </p:cNvPicPr>
          <p:nvPr/>
        </p:nvPicPr>
        <p:blipFill>
          <a:blip r:embed="rId4"/>
          <a:stretch>
            <a:fillRect/>
          </a:stretch>
        </p:blipFill>
        <p:spPr>
          <a:xfrm>
            <a:off x="475683" y="2779866"/>
            <a:ext cx="3296090" cy="1452030"/>
          </a:xfrm>
          <a:prstGeom prst="rect">
            <a:avLst/>
          </a:prstGeom>
        </p:spPr>
      </p:pic>
      <p:pic>
        <p:nvPicPr>
          <p:cNvPr id="13" name="图片 12"/>
          <p:cNvPicPr>
            <a:picLocks noChangeAspect="1"/>
          </p:cNvPicPr>
          <p:nvPr/>
        </p:nvPicPr>
        <p:blipFill rotWithShape="1">
          <a:blip r:embed="rId3"/>
          <a:srcRect l="87558" t="-1" r="6417" b="13694"/>
          <a:stretch>
            <a:fillRect/>
          </a:stretch>
        </p:blipFill>
        <p:spPr>
          <a:xfrm>
            <a:off x="6768244" y="4133954"/>
            <a:ext cx="612068" cy="663198"/>
          </a:xfrm>
          <a:prstGeom prst="rect">
            <a:avLst/>
          </a:prstGeom>
        </p:spPr>
      </p:pic>
      <p:pic>
        <p:nvPicPr>
          <p:cNvPr id="14" name="图片 13"/>
          <p:cNvPicPr>
            <a:picLocks noChangeAspect="1"/>
          </p:cNvPicPr>
          <p:nvPr/>
        </p:nvPicPr>
        <p:blipFill rotWithShape="1">
          <a:blip r:embed="rId3"/>
          <a:srcRect l="87558" t="-1" r="7480" b="11985"/>
          <a:stretch>
            <a:fillRect/>
          </a:stretch>
        </p:blipFill>
        <p:spPr>
          <a:xfrm>
            <a:off x="7956376" y="4120822"/>
            <a:ext cx="504056" cy="676330"/>
          </a:xfrm>
          <a:prstGeom prst="rect">
            <a:avLst/>
          </a:prstGeom>
        </p:spPr>
      </p:pic>
      <p:pic>
        <p:nvPicPr>
          <p:cNvPr id="15" name="图片 14"/>
          <p:cNvPicPr>
            <a:picLocks noChangeAspect="1"/>
          </p:cNvPicPr>
          <p:nvPr/>
        </p:nvPicPr>
        <p:blipFill rotWithShape="1">
          <a:blip r:embed="rId3"/>
          <a:srcRect l="16045" r="79531" b="25459"/>
          <a:stretch>
            <a:fillRect/>
          </a:stretch>
        </p:blipFill>
        <p:spPr>
          <a:xfrm>
            <a:off x="5652120" y="5013176"/>
            <a:ext cx="521044" cy="664208"/>
          </a:xfrm>
          <a:prstGeom prst="rect">
            <a:avLst/>
          </a:prstGeom>
        </p:spPr>
      </p:pic>
      <p:cxnSp>
        <p:nvCxnSpPr>
          <p:cNvPr id="19" name="直接连接符 18"/>
          <p:cNvCxnSpPr/>
          <p:nvPr/>
        </p:nvCxnSpPr>
        <p:spPr>
          <a:xfrm>
            <a:off x="283790" y="5013176"/>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97835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70283601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277629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286348634"/>
              </p:ext>
            </p:extLst>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a16="http://schemas.microsoft.com/office/drawing/2014/main" val="20000"/>
                    </a:ext>
                  </a:extLst>
                </a:gridCol>
                <a:gridCol w="2381274">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a16="http://schemas.microsoft.com/office/drawing/2014/main"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ext uri="{D42A27DB-BD31-4B8C-83A1-F6EECF244321}">
                <p14:modId xmlns:p14="http://schemas.microsoft.com/office/powerpoint/2010/main" val="1061080570"/>
              </p:ext>
            </p:extLst>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a16="http://schemas.microsoft.com/office/drawing/2014/main" val="20000"/>
                    </a:ext>
                  </a:extLst>
                </a:gridCol>
                <a:gridCol w="1860371">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a16="http://schemas.microsoft.com/office/drawing/2014/main"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2240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400" dirty="0">
                <a:solidFill>
                  <a:srgbClr val="FF0000"/>
                </a:solidFill>
              </a:rPr>
              <a:t>平台首页</a:t>
            </a:r>
            <a:endParaRPr lang="zh-CN" altLang="en-US" sz="2300"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43500"/>
          </a:xfrm>
          <a:prstGeom prst="rect">
            <a:avLst/>
          </a:prstGeom>
        </p:spPr>
      </p:pic>
    </p:spTree>
    <p:extLst>
      <p:ext uri="{BB962C8B-B14F-4D97-AF65-F5344CB8AC3E}">
        <p14:creationId xmlns:p14="http://schemas.microsoft.com/office/powerpoint/2010/main" val="1670227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552" y="776852"/>
            <a:ext cx="6624736" cy="3726415"/>
          </a:xfrm>
          <a:prstGeom prst="rect">
            <a:avLst/>
          </a:prstGeom>
        </p:spPr>
      </p:pic>
      <p:pic>
        <p:nvPicPr>
          <p:cNvPr id="4" name="图片 3"/>
          <p:cNvPicPr>
            <a:picLocks noChangeAspect="1"/>
          </p:cNvPicPr>
          <p:nvPr/>
        </p:nvPicPr>
        <p:blipFill>
          <a:blip r:embed="rId3"/>
          <a:stretch>
            <a:fillRect/>
          </a:stretch>
        </p:blipFill>
        <p:spPr>
          <a:xfrm>
            <a:off x="1301552" y="3114662"/>
            <a:ext cx="6654824" cy="3743338"/>
          </a:xfrm>
          <a:prstGeom prst="rect">
            <a:avLst/>
          </a:prstGeom>
        </p:spPr>
      </p:pic>
      <p:sp>
        <p:nvSpPr>
          <p:cNvPr id="6" name="文本框 5"/>
          <p:cNvSpPr txBox="1"/>
          <p:nvPr/>
        </p:nvSpPr>
        <p:spPr>
          <a:xfrm>
            <a:off x="4522057"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31825" y="1052736"/>
            <a:ext cx="9089009" cy="5112568"/>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331640" y="4737918"/>
            <a:ext cx="6480719" cy="923330"/>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能够上传</a:t>
            </a:r>
            <a:r>
              <a:rPr lang="zh-CN" altLang="en-US" dirty="0">
                <a:solidFill>
                  <a:srgbClr val="FF0000"/>
                </a:solidFill>
                <a:latin typeface="Songti SC" panose="02010600040101010101" pitchFamily="2" charset="-122"/>
                <a:ea typeface="Songti SC" panose="02010600040101010101" pitchFamily="2" charset="-122"/>
              </a:rPr>
              <a:t>多类型数据</a:t>
            </a:r>
            <a:r>
              <a:rPr lang="zh-CN" altLang="en-US" dirty="0">
                <a:latin typeface="Songti SC" panose="02010600040101010101" pitchFamily="2" charset="-122"/>
                <a:ea typeface="Songti SC" panose="02010600040101010101" pitchFamily="2" charset="-122"/>
              </a:rPr>
              <a:t>，包括文献、表格数据、计算方法等</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上传的数据与数据之间存在</a:t>
            </a:r>
            <a:r>
              <a:rPr lang="zh-CN" altLang="en-US" dirty="0">
                <a:solidFill>
                  <a:srgbClr val="FF0000"/>
                </a:solidFill>
                <a:latin typeface="Songti SC" panose="02010600040101010101" pitchFamily="2" charset="-122"/>
                <a:ea typeface="Songti SC" panose="02010600040101010101" pitchFamily="2" charset="-122"/>
              </a:rPr>
              <a:t>关联关系</a:t>
            </a:r>
            <a:r>
              <a:rPr lang="zh-CN" altLang="en-US" dirty="0">
                <a:latin typeface="Songti SC" panose="02010600040101010101" pitchFamily="2" charset="-122"/>
                <a:ea typeface="Songti SC" panose="02010600040101010101" pitchFamily="2" charset="-122"/>
              </a:rPr>
              <a:t>，数据能够</a:t>
            </a:r>
            <a:r>
              <a:rPr lang="zh-CN" altLang="en-US" dirty="0">
                <a:solidFill>
                  <a:srgbClr val="FF0000"/>
                </a:solidFill>
                <a:latin typeface="Songti SC" panose="02010600040101010101" pitchFamily="2" charset="-122"/>
                <a:ea typeface="Songti SC" panose="02010600040101010101" pitchFamily="2" charset="-122"/>
              </a:rPr>
              <a:t>溯源</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数据上传后能够对</a:t>
            </a:r>
            <a:r>
              <a:rPr lang="zh-CN" altLang="en-US" dirty="0">
                <a:solidFill>
                  <a:srgbClr val="FF0000"/>
                </a:solidFill>
                <a:latin typeface="Songti SC" panose="02010600040101010101" pitchFamily="2" charset="-122"/>
                <a:ea typeface="Songti SC" panose="02010600040101010101" pitchFamily="2" charset="-122"/>
              </a:rPr>
              <a:t>数据进行质量检查</a:t>
            </a:r>
            <a:r>
              <a:rPr lang="zh-CN" altLang="en-US" dirty="0">
                <a:latin typeface="Songti SC" panose="02010600040101010101" pitchFamily="2" charset="-122"/>
                <a:ea typeface="Songti SC" panose="02010600040101010101" pitchFamily="2" charset="-122"/>
              </a:rPr>
              <a:t>并可以提醒用户进行修正</a:t>
            </a:r>
          </a:p>
        </p:txBody>
      </p:sp>
      <p:sp>
        <p:nvSpPr>
          <p:cNvPr id="6" name="圆角矩形 5"/>
          <p:cNvSpPr/>
          <p:nvPr/>
        </p:nvSpPr>
        <p:spPr>
          <a:xfrm>
            <a:off x="1381988"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br>
              <a:rPr lang="zh-CN" altLang="en-US" sz="2400" dirty="0">
                <a:solidFill>
                  <a:srgbClr val="FF0000"/>
                </a:solidFill>
              </a:rPr>
            </a:br>
            <a:endParaRPr lang="zh-CN" altLang="en-US" sz="23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3259231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69679" y="382717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6528" y="0"/>
            <a:ext cx="8229600" cy="796950"/>
          </a:xfrm>
        </p:spPr>
        <p:txBody>
          <a:bodyPr/>
          <a:lstStyle/>
          <a:p>
            <a:r>
              <a:rPr lang="zh-CN" altLang="en-US" dirty="0"/>
              <a:t>工作总览</a:t>
            </a:r>
          </a:p>
        </p:txBody>
      </p:sp>
      <p:grpSp>
        <p:nvGrpSpPr>
          <p:cNvPr id="3" name="组合 2"/>
          <p:cNvGrpSpPr/>
          <p:nvPr/>
        </p:nvGrpSpPr>
        <p:grpSpPr>
          <a:xfrm>
            <a:off x="626852" y="1340768"/>
            <a:ext cx="8568952" cy="4717201"/>
            <a:chOff x="251520" y="1124744"/>
            <a:chExt cx="8568952" cy="4717201"/>
          </a:xfrm>
        </p:grpSpPr>
        <p:sp>
          <p:nvSpPr>
            <p:cNvPr id="80" name="矩形 79"/>
            <p:cNvSpPr/>
            <p:nvPr/>
          </p:nvSpPr>
          <p:spPr>
            <a:xfrm>
              <a:off x="251520" y="1124744"/>
              <a:ext cx="2088232" cy="3024336"/>
            </a:xfrm>
            <a:prstGeom prst="rect">
              <a:avLst/>
            </a:prstGeom>
            <a:no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0" name="圆柱形 69"/>
            <p:cNvSpPr/>
            <p:nvPr/>
          </p:nvSpPr>
          <p:spPr>
            <a:xfrm>
              <a:off x="624813" y="2352183"/>
              <a:ext cx="1229501" cy="75805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蠕变数据</a:t>
              </a:r>
            </a:p>
          </p:txBody>
        </p:sp>
        <p:sp>
          <p:nvSpPr>
            <p:cNvPr id="4" name="圆柱形 3"/>
            <p:cNvSpPr/>
            <p:nvPr/>
          </p:nvSpPr>
          <p:spPr>
            <a:xfrm>
              <a:off x="634042" y="1500637"/>
              <a:ext cx="1229501" cy="731231"/>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solidFill>
                    <a:schemeClr val="tx1"/>
                  </a:solidFill>
                </a:rPr>
                <a:t>49</a:t>
              </a:r>
              <a:r>
                <a:rPr lang="zh-CN" altLang="en-US" sz="1400" b="1" dirty="0">
                  <a:solidFill>
                    <a:schemeClr val="tx1"/>
                  </a:solidFill>
                </a:rPr>
                <a:t>篇文献</a:t>
              </a:r>
              <a:endParaRPr lang="en-US" altLang="zh-CN" sz="1400" b="1" dirty="0">
                <a:solidFill>
                  <a:schemeClr val="tx1"/>
                </a:solidFill>
              </a:endParaRPr>
            </a:p>
            <a:p>
              <a:pPr algn="ctr"/>
              <a:r>
                <a:rPr lang="zh-CN" altLang="en-US" sz="1400" b="1" dirty="0">
                  <a:solidFill>
                    <a:schemeClr val="tx1"/>
                  </a:solidFill>
                </a:rPr>
                <a:t>数据</a:t>
              </a:r>
            </a:p>
          </p:txBody>
        </p:sp>
        <p:sp>
          <p:nvSpPr>
            <p:cNvPr id="71" name="五边形 70"/>
            <p:cNvSpPr/>
            <p:nvPr/>
          </p:nvSpPr>
          <p:spPr>
            <a:xfrm>
              <a:off x="251520" y="5049857"/>
              <a:ext cx="8197080" cy="792088"/>
            </a:xfrm>
            <a:prstGeom prst="homePlat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平台的建设</a:t>
              </a:r>
            </a:p>
          </p:txBody>
        </p:sp>
        <p:sp>
          <p:nvSpPr>
            <p:cNvPr id="81" name="TextBox 80"/>
            <p:cNvSpPr txBox="1"/>
            <p:nvPr/>
          </p:nvSpPr>
          <p:spPr>
            <a:xfrm>
              <a:off x="437434" y="1124808"/>
              <a:ext cx="1668016" cy="369332"/>
            </a:xfrm>
            <a:prstGeom prst="rect">
              <a:avLst/>
            </a:prstGeom>
            <a:noFill/>
          </p:spPr>
          <p:txBody>
            <a:bodyPr wrap="square" rtlCol="0">
              <a:spAutoFit/>
            </a:bodyPr>
            <a:lstStyle/>
            <a:p>
              <a:pPr algn="ctr"/>
              <a:r>
                <a:rPr lang="zh-CN" altLang="en-US" dirty="0"/>
                <a:t>数据采集</a:t>
              </a:r>
            </a:p>
          </p:txBody>
        </p:sp>
        <p:sp>
          <p:nvSpPr>
            <p:cNvPr id="82" name="矩形 81"/>
            <p:cNvSpPr/>
            <p:nvPr/>
          </p:nvSpPr>
          <p:spPr>
            <a:xfrm>
              <a:off x="3203847" y="1124744"/>
              <a:ext cx="2063509"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4" y="1268760"/>
              <a:ext cx="1668016" cy="369332"/>
            </a:xfrm>
            <a:prstGeom prst="rect">
              <a:avLst/>
            </a:prstGeom>
            <a:noFill/>
          </p:spPr>
          <p:txBody>
            <a:bodyPr wrap="square" rtlCol="0">
              <a:spAutoFit/>
            </a:bodyPr>
            <a:lstStyle/>
            <a:p>
              <a:pPr algn="ctr"/>
              <a:r>
                <a:rPr lang="zh-CN" altLang="en-US" dirty="0"/>
                <a:t>算法研究</a:t>
              </a:r>
            </a:p>
          </p:txBody>
        </p:sp>
        <p:sp>
          <p:nvSpPr>
            <p:cNvPr id="86" name="矩形 85"/>
            <p:cNvSpPr/>
            <p:nvPr/>
          </p:nvSpPr>
          <p:spPr>
            <a:xfrm>
              <a:off x="6084168" y="1126682"/>
              <a:ext cx="2016224"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258272" y="1268760"/>
              <a:ext cx="1668016" cy="369332"/>
            </a:xfrm>
            <a:prstGeom prst="rect">
              <a:avLst/>
            </a:prstGeom>
            <a:noFill/>
          </p:spPr>
          <p:txBody>
            <a:bodyPr wrap="square" rtlCol="0">
              <a:spAutoFit/>
            </a:bodyPr>
            <a:lstStyle/>
            <a:p>
              <a:pPr algn="ctr"/>
              <a:r>
                <a:rPr lang="zh-Hans" altLang="en-US" dirty="0"/>
                <a:t>实际</a:t>
              </a:r>
              <a:r>
                <a:rPr lang="zh-CN" altLang="en-US"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3716759663"/>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481909809"/>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a16="http://schemas.microsoft.com/office/drawing/2014/main"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a16="http://schemas.microsoft.com/office/drawing/2014/main"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a16="http://schemas.microsoft.com/office/drawing/2014/main"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a16="http://schemas.microsoft.com/office/drawing/2014/main"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a16="http://schemas.microsoft.com/office/drawing/2014/main" id="{D2837254-106D-A845-934B-54F923ED9ABB}"/>
                </a:ext>
              </a:extLst>
            </p:cNvPr>
            <p:cNvSpPr txBox="1"/>
            <p:nvPr/>
          </p:nvSpPr>
          <p:spPr>
            <a:xfrm>
              <a:off x="901587" y="3751536"/>
              <a:ext cx="502061" cy="369332"/>
            </a:xfrm>
            <a:prstGeom prst="rect">
              <a:avLst/>
            </a:prstGeom>
            <a:noFill/>
          </p:spPr>
          <p:txBody>
            <a:bodyPr wrap="none" rtlCol="0">
              <a:spAutoFit/>
            </a:bodyPr>
            <a:lstStyle/>
            <a:p>
              <a:r>
                <a:rPr kumimoji="1" lang="en-US" altLang="zh-CN" dirty="0"/>
                <a:t>……</a:t>
              </a:r>
              <a:endParaRPr kumimoji="1" lang="zh-CN" altLang="en-US" dirty="0"/>
            </a:p>
          </p:txBody>
        </p:sp>
        <p:sp>
          <p:nvSpPr>
            <p:cNvPr id="27" name="圆柱形 26"/>
            <p:cNvSpPr/>
            <p:nvPr/>
          </p:nvSpPr>
          <p:spPr>
            <a:xfrm>
              <a:off x="624813" y="3200853"/>
              <a:ext cx="1211041" cy="73778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国际高温合金会议数据</a:t>
              </a:r>
            </a:p>
          </p:txBody>
        </p:sp>
      </p:grpSp>
    </p:spTree>
    <p:extLst>
      <p:ext uri="{BB962C8B-B14F-4D97-AF65-F5344CB8AC3E}">
        <p14:creationId xmlns:p14="http://schemas.microsoft.com/office/powerpoint/2010/main" val="1946771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1" y="1196752"/>
            <a:ext cx="9144000" cy="5143500"/>
          </a:xfrm>
          <a:prstGeom prst="rect">
            <a:avLst/>
          </a:prstGeom>
        </p:spPr>
      </p:pic>
    </p:spTree>
    <p:extLst>
      <p:ext uri="{BB962C8B-B14F-4D97-AF65-F5344CB8AC3E}">
        <p14:creationId xmlns:p14="http://schemas.microsoft.com/office/powerpoint/2010/main" val="3481731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机器学习算法（非自动化）</a:t>
            </a: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51</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51</a:t>
            </a:fld>
            <a:endParaRPr lang="zh-CN" altLang="en-US" dirty="0"/>
          </a:p>
        </p:txBody>
      </p:sp>
    </p:spTree>
    <p:extLst>
      <p:ext uri="{BB962C8B-B14F-4D97-AF65-F5344CB8AC3E}">
        <p14:creationId xmlns:p14="http://schemas.microsoft.com/office/powerpoint/2010/main" val="2535102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4200894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53</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272097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1" y="4497705"/>
            <a:ext cx="2411288"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2257551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9" y="1016749"/>
            <a:ext cx="8953310" cy="503623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702" y="1018247"/>
            <a:ext cx="8766281" cy="4931033"/>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9" y="1053669"/>
            <a:ext cx="8876836" cy="4993220"/>
          </a:xfrm>
          <a:prstGeom prst="rect">
            <a:avLst/>
          </a:prstGeom>
        </p:spPr>
      </p:pic>
    </p:spTree>
    <p:extLst>
      <p:ext uri="{BB962C8B-B14F-4D97-AF65-F5344CB8AC3E}">
        <p14:creationId xmlns:p14="http://schemas.microsoft.com/office/powerpoint/2010/main" val="30645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nodeType="clickEffect">
                                  <p:stCondLst>
                                    <p:cond delay="0"/>
                                  </p:stCondLst>
                                  <p:childTnLst>
                                    <p:animEffect transition="out" filter="randombar(horizontal)">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057743974"/>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dirty="0">
                          <a:solidFill>
                            <a:schemeClr val="tx1"/>
                          </a:solidFill>
                        </a:rPr>
                        <a:t>2017</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收集</a:t>
                      </a:r>
                      <a:r>
                        <a:rPr lang="zh-CN" altLang="en-US" sz="1400" kern="1200" dirty="0">
                          <a:solidFill>
                            <a:schemeClr val="tx1"/>
                          </a:solidFill>
                          <a:effectLst/>
                        </a:rPr>
                        <a:t>与存储</a:t>
                      </a:r>
                      <a:r>
                        <a:rPr lang="zh-CN" altLang="zh-CN" sz="1400" kern="1200" dirty="0">
                          <a:solidFill>
                            <a:schemeClr val="tx1"/>
                          </a:solidFill>
                          <a:effectLst/>
                        </a:rPr>
                        <a:t>已有镍基单晶高温合金材料计算数据；开发主动学习的多层级交互式特征选择方法，定性定量分析各种因素对性能的影响程度</a:t>
                      </a:r>
                      <a:endParaRPr lang="zh-CN" altLang="en-US" dirty="0">
                        <a:solidFill>
                          <a:schemeClr val="tx1"/>
                        </a:solidFill>
                      </a:endParaRPr>
                    </a:p>
                  </a:txBody>
                  <a:tcPr/>
                </a:tc>
                <a:tc>
                  <a:txBody>
                    <a:bodyPr/>
                    <a:lstStyle/>
                    <a:p>
                      <a:r>
                        <a:rPr lang="zh-CN" altLang="zh-CN" sz="1400" kern="1200" dirty="0">
                          <a:solidFill>
                            <a:schemeClr val="tx1"/>
                          </a:solidFill>
                          <a:effectLst/>
                        </a:rPr>
                        <a:t>实践机器学习及数据挖掘方法，为提取</a:t>
                      </a:r>
                      <a:r>
                        <a:rPr lang="en-US" altLang="zh-CN" sz="1400" kern="1200" dirty="0">
                          <a:solidFill>
                            <a:schemeClr val="tx1"/>
                          </a:solidFill>
                          <a:effectLst/>
                        </a:rPr>
                        <a:t>“</a:t>
                      </a:r>
                      <a:r>
                        <a:rPr lang="zh-CN" altLang="zh-CN" sz="1400" kern="1200" dirty="0">
                          <a:solidFill>
                            <a:schemeClr val="tx1"/>
                          </a:solidFill>
                          <a:effectLst/>
                        </a:rPr>
                        <a:t>数据关联</a:t>
                      </a:r>
                      <a:r>
                        <a:rPr lang="en-US" altLang="zh-CN" sz="1400" kern="1200" dirty="0">
                          <a:solidFill>
                            <a:schemeClr val="tx1"/>
                          </a:solidFill>
                          <a:effectLst/>
                        </a:rPr>
                        <a:t>”</a:t>
                      </a:r>
                      <a:r>
                        <a:rPr lang="zh-CN" altLang="zh-CN" sz="1400" kern="1200" dirty="0">
                          <a:solidFill>
                            <a:schemeClr val="tx1"/>
                          </a:solidFill>
                          <a:effectLst/>
                        </a:rPr>
                        <a:t>规律作准备</a:t>
                      </a:r>
                      <a:endParaRPr lang="zh-CN" altLang="en-US" sz="1400" dirty="0">
                        <a:solidFill>
                          <a:schemeClr val="tx1"/>
                        </a:solidFill>
                      </a:endParaRPr>
                    </a:p>
                  </a:txBody>
                  <a:tcPr/>
                </a:tc>
                <a:tc>
                  <a:txBody>
                    <a:bodyPr/>
                    <a:lstStyle/>
                    <a:p>
                      <a:r>
                        <a:rPr lang="zh-CN" altLang="zh-CN" sz="1400" kern="1200" dirty="0">
                          <a:solidFill>
                            <a:schemeClr val="tx1"/>
                          </a:solidFill>
                          <a:effectLst/>
                        </a:rPr>
                        <a:t>提出一份提取已知单晶高温合金中的数据关联规律的初步报告</a:t>
                      </a:r>
                      <a:endParaRPr lang="zh-CN" altLang="en-US" sz="1400" dirty="0">
                        <a:solidFill>
                          <a:schemeClr val="tx1"/>
                        </a:solidFill>
                      </a:endParaRPr>
                    </a:p>
                  </a:txBody>
                  <a:tcPr/>
                </a:tc>
                <a:extLst>
                  <a:ext uri="{0D108BD9-81ED-4DB2-BD59-A6C34878D82A}">
                    <a16:rowId xmlns:a16="http://schemas.microsoft.com/office/drawing/2014/main" val="10001"/>
                  </a:ext>
                </a:extLst>
              </a:tr>
              <a:tr h="1128549">
                <a:tc>
                  <a:txBody>
                    <a:bodyPr/>
                    <a:lstStyle/>
                    <a:p>
                      <a:r>
                        <a:rPr lang="en-US" altLang="zh-CN" sz="1600" b="1" dirty="0">
                          <a:solidFill>
                            <a:srgbClr val="C00000"/>
                          </a:solidFill>
                        </a:rPr>
                        <a:t>2018</a:t>
                      </a:r>
                      <a:r>
                        <a:rPr lang="zh-CN" altLang="en-US" sz="1600" b="1" dirty="0">
                          <a:solidFill>
                            <a:srgbClr val="C00000"/>
                          </a:solidFill>
                        </a:rPr>
                        <a:t>年</a:t>
                      </a:r>
                      <a:r>
                        <a:rPr lang="en-US" altLang="zh-CN" sz="1600" b="1" dirty="0">
                          <a:solidFill>
                            <a:srgbClr val="C00000"/>
                          </a:solidFill>
                        </a:rPr>
                        <a:t>7</a:t>
                      </a:r>
                      <a:r>
                        <a:rPr lang="zh-CN" altLang="en-US" sz="1600" b="1" dirty="0">
                          <a:solidFill>
                            <a:srgbClr val="C00000"/>
                          </a:solidFill>
                        </a:rPr>
                        <a:t>月</a:t>
                      </a:r>
                      <a:r>
                        <a:rPr lang="en-US" altLang="zh-CN" sz="1600" b="1" dirty="0">
                          <a:solidFill>
                            <a:srgbClr val="C00000"/>
                          </a:solidFill>
                        </a:rPr>
                        <a:t>-2019</a:t>
                      </a:r>
                      <a:r>
                        <a:rPr lang="zh-CN" altLang="en-US" sz="1600" b="1" dirty="0">
                          <a:solidFill>
                            <a:srgbClr val="C00000"/>
                          </a:solidFill>
                        </a:rPr>
                        <a:t>年</a:t>
                      </a:r>
                      <a:r>
                        <a:rPr lang="en-US" altLang="zh-CN" sz="1600" b="1" dirty="0">
                          <a:solidFill>
                            <a:srgbClr val="C00000"/>
                          </a:solidFill>
                        </a:rPr>
                        <a:t>6</a:t>
                      </a:r>
                      <a:r>
                        <a:rPr lang="zh-CN" altLang="en-US" sz="1600" b="1" dirty="0">
                          <a:solidFill>
                            <a:srgbClr val="C00000"/>
                          </a:solidFill>
                        </a:rPr>
                        <a:t>月</a:t>
                      </a:r>
                    </a:p>
                    <a:p>
                      <a:endParaRPr lang="zh-CN" altLang="en-US" b="1" dirty="0">
                        <a:solidFill>
                          <a:srgbClr val="C00000"/>
                        </a:solidFill>
                      </a:endParaRPr>
                    </a:p>
                  </a:txBody>
                  <a:tcPr/>
                </a:tc>
                <a:tc>
                  <a:txBody>
                    <a:bodyPr/>
                    <a:lstStyle/>
                    <a:p>
                      <a:r>
                        <a:rPr lang="zh-CN" altLang="zh-CN" sz="1400" b="1" kern="1200" dirty="0">
                          <a:solidFill>
                            <a:srgbClr val="C00000"/>
                          </a:solidFill>
                          <a:effectLst/>
                        </a:rPr>
                        <a:t>使用机器学习方法挖掘高温合金数据，根据不同的学习目标自适应地构造出多种学习器混合预测模型，提高对性能的预测精度</a:t>
                      </a:r>
                      <a:endParaRPr lang="zh-CN" altLang="en-US" sz="1400" b="1" dirty="0">
                        <a:solidFill>
                          <a:srgbClr val="C00000"/>
                        </a:solidFill>
                      </a:endParaRPr>
                    </a:p>
                  </a:txBody>
                  <a:tcPr/>
                </a:tc>
                <a:tc>
                  <a:txBody>
                    <a:bodyPr/>
                    <a:lstStyle/>
                    <a:p>
                      <a:r>
                        <a:rPr lang="zh-CN" altLang="zh-CN" sz="1400" b="1" kern="1200" dirty="0">
                          <a:solidFill>
                            <a:srgbClr val="C00000"/>
                          </a:solidFill>
                          <a:effectLst/>
                        </a:rPr>
                        <a:t>开展以机器学习及数据挖掘为重点的数据关联分析</a:t>
                      </a:r>
                      <a:endParaRPr lang="zh-CN" altLang="en-US" sz="1400" b="1" dirty="0">
                        <a:solidFill>
                          <a:srgbClr val="C00000"/>
                        </a:solidFill>
                      </a:endParaRPr>
                    </a:p>
                  </a:txBody>
                  <a:tcPr/>
                </a:tc>
                <a:tc>
                  <a:txBody>
                    <a:bodyPr/>
                    <a:lstStyle/>
                    <a:p>
                      <a:r>
                        <a:rPr lang="zh-Hans" altLang="en-US" sz="1400" b="1" kern="1200" dirty="0">
                          <a:solidFill>
                            <a:srgbClr val="C00000"/>
                          </a:solidFill>
                          <a:effectLst/>
                        </a:rPr>
                        <a:t>研发</a:t>
                      </a:r>
                      <a:r>
                        <a:rPr lang="zh-CN" altLang="zh-CN" sz="1400" b="1" kern="1200" dirty="0">
                          <a:solidFill>
                            <a:srgbClr val="C00000"/>
                          </a:solidFill>
                          <a:effectLst/>
                        </a:rPr>
                        <a:t>相关数据分析软件</a:t>
                      </a:r>
                      <a:endParaRPr lang="zh-CN" altLang="en-US" sz="1400" b="1" dirty="0">
                        <a:solidFill>
                          <a:srgbClr val="C00000"/>
                        </a:solidFill>
                      </a:endParaRPr>
                    </a:p>
                  </a:txBody>
                  <a:tcPr/>
                </a:tc>
                <a:extLst>
                  <a:ext uri="{0D108BD9-81ED-4DB2-BD59-A6C34878D82A}">
                    <a16:rowId xmlns:a16="http://schemas.microsoft.com/office/drawing/2014/main" val="10002"/>
                  </a:ext>
                </a:extLst>
              </a:tr>
              <a:tr h="920658">
                <a:tc>
                  <a:txBody>
                    <a:bodyPr/>
                    <a:lstStyle/>
                    <a:p>
                      <a:r>
                        <a:rPr lang="en-US" altLang="zh-CN" sz="1600" dirty="0">
                          <a:solidFill>
                            <a:schemeClr val="tx1"/>
                          </a:solidFill>
                        </a:rPr>
                        <a:t>2019</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-2020</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基于数据关联分析计算，提取规律构建高通量并发式计算数据分析与管理软件</a:t>
                      </a:r>
                      <a:endParaRPr lang="zh-CN" altLang="en-US" sz="1400" dirty="0">
                        <a:solidFill>
                          <a:schemeClr val="tx1"/>
                        </a:solidFill>
                      </a:endParaRPr>
                    </a:p>
                  </a:txBody>
                  <a:tcPr/>
                </a:tc>
                <a:tc>
                  <a:txBody>
                    <a:bodyPr/>
                    <a:lstStyle/>
                    <a:p>
                      <a:r>
                        <a:rPr lang="zh-CN" altLang="zh-CN" sz="1400" kern="1200" dirty="0">
                          <a:solidFill>
                            <a:schemeClr val="tx1"/>
                          </a:solidFill>
                          <a:effectLst/>
                        </a:rPr>
                        <a:t>重点为发展机器学习及数据挖掘方法提出数据关联规律</a:t>
                      </a:r>
                      <a:endParaRPr lang="zh-CN" altLang="en-US" sz="1400" dirty="0">
                        <a:solidFill>
                          <a:schemeClr val="tx1"/>
                        </a:solidFill>
                      </a:endParaRPr>
                    </a:p>
                  </a:txBody>
                  <a:tcPr/>
                </a:tc>
                <a:tc>
                  <a:txBody>
                    <a:bodyPr/>
                    <a:lstStyle/>
                    <a:p>
                      <a:r>
                        <a:rPr lang="zh-CN" altLang="zh-CN" sz="1400" kern="1200" dirty="0">
                          <a:solidFill>
                            <a:schemeClr val="tx1"/>
                          </a:solidFill>
                          <a:effectLst/>
                        </a:rPr>
                        <a:t>研究报告及计算软件</a:t>
                      </a:r>
                      <a:endParaRPr lang="zh-CN" altLang="en-US" sz="1400" dirty="0">
                        <a:solidFill>
                          <a:schemeClr val="tx1"/>
                        </a:solidFill>
                      </a:endParaRPr>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5" name="矩形 4">
            <a:extLst>
              <a:ext uri="{FF2B5EF4-FFF2-40B4-BE49-F238E27FC236}">
                <a16:creationId xmlns:a16="http://schemas.microsoft.com/office/drawing/2014/main" id="{B6880F22-5A3E-5241-BA02-90DE610C5CE2}"/>
              </a:ext>
            </a:extLst>
          </p:cNvPr>
          <p:cNvSpPr/>
          <p:nvPr/>
        </p:nvSpPr>
        <p:spPr>
          <a:xfrm>
            <a:off x="144016" y="954286"/>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a16="http://schemas.microsoft.com/office/drawing/2014/main"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a16="http://schemas.microsoft.com/office/drawing/2014/main"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a16="http://schemas.microsoft.com/office/drawing/2014/main"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a16="http://schemas.microsoft.com/office/drawing/2014/main"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a16="http://schemas.microsoft.com/office/drawing/2014/main" id="{50CA9CA5-6FF2-4942-A2A9-B35ECBEFF403}"/>
              </a:ext>
            </a:extLst>
          </p:cNvPr>
          <p:cNvGrpSpPr/>
          <p:nvPr/>
        </p:nvGrpSpPr>
        <p:grpSpPr>
          <a:xfrm>
            <a:off x="178079" y="1027517"/>
            <a:ext cx="8787842" cy="5724608"/>
            <a:chOff x="178079" y="745435"/>
            <a:chExt cx="8787842" cy="5724608"/>
          </a:xfrm>
        </p:grpSpPr>
        <p:grpSp>
          <p:nvGrpSpPr>
            <p:cNvPr id="44" name="组合 43">
              <a:extLst>
                <a:ext uri="{FF2B5EF4-FFF2-40B4-BE49-F238E27FC236}">
                  <a16:creationId xmlns:a16="http://schemas.microsoft.com/office/drawing/2014/main"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a16="http://schemas.microsoft.com/office/drawing/2014/main"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a16="http://schemas.microsoft.com/office/drawing/2014/main"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a16="http://schemas.microsoft.com/office/drawing/2014/main"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a16="http://schemas.microsoft.com/office/drawing/2014/main"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a16="http://schemas.microsoft.com/office/drawing/2014/main"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a16="http://schemas.microsoft.com/office/drawing/2014/main"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a16="http://schemas.microsoft.com/office/drawing/2014/main"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5DBCEE-B639-6D44-9006-456BBBE4B918}"/>
              </a:ext>
            </a:extLst>
          </p:cNvPr>
          <p:cNvSpPr>
            <a:spLocks noGrp="1"/>
          </p:cNvSpPr>
          <p:nvPr>
            <p:ph idx="1"/>
          </p:nvPr>
        </p:nvSpPr>
        <p:spPr>
          <a:xfrm>
            <a:off x="395536" y="807516"/>
            <a:ext cx="8352928" cy="2765500"/>
          </a:xfrm>
        </p:spPr>
        <p:style>
          <a:lnRef idx="2">
            <a:schemeClr val="accent1"/>
          </a:lnRef>
          <a:fillRef idx="1">
            <a:schemeClr val="lt1"/>
          </a:fillRef>
          <a:effectRef idx="0">
            <a:schemeClr val="accent1"/>
          </a:effectRef>
          <a:fontRef idx="minor">
            <a:schemeClr val="dk1"/>
          </a:fontRef>
        </p:style>
        <p:txBody>
          <a:bodyPr>
            <a:noAutofit/>
          </a:bodyPr>
          <a:lstStyle/>
          <a:p>
            <a:pPr lvl="0">
              <a:lnSpc>
                <a:spcPct val="110000"/>
              </a:lnSpc>
              <a:buFont typeface="Wingdings" panose="05000000000000000000" pitchFamily="2" charset="2"/>
              <a:buChar char="ü"/>
            </a:pPr>
            <a:r>
              <a:rPr kumimoji="1" lang="en-US" altLang="zh-CN" sz="1600" dirty="0">
                <a:latin typeface="SimSun-ExtB" panose="02010609060101010101" pitchFamily="49" charset="-122"/>
                <a:ea typeface="SimSun-ExtB" panose="02010609060101010101" pitchFamily="49" charset="-122"/>
              </a:rPr>
              <a:t>1</a:t>
            </a:r>
            <a:r>
              <a:rPr kumimoji="1" lang="zh-CN" altLang="en-US" sz="1600" dirty="0">
                <a:latin typeface="SimSun-ExtB" panose="02010609060101010101" pitchFamily="49" charset="-122"/>
                <a:ea typeface="SimSun-ExtB" panose="02010609060101010101" pitchFamily="49" charset="-122"/>
              </a:rPr>
              <a:t>、采集和存储了一份关于“文献</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数据</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方法”的镍基单晶高温合金材料数据；</a:t>
            </a:r>
            <a:endParaRPr lang="zh-CN" altLang="en-US" sz="1600" dirty="0">
              <a:latin typeface="SimSun-ExtB" panose="02010609060101010101" pitchFamily="49" charset="-122"/>
              <a:ea typeface="SimSun-ExtB" panose="02010609060101010101" pitchFamily="49" charset="-122"/>
            </a:endParaRPr>
          </a:p>
          <a:p>
            <a:pPr lvl="0">
              <a:lnSpc>
                <a:spcPct val="110000"/>
              </a:lnSpc>
              <a:buFont typeface="Wingdings" panose="05000000000000000000" pitchFamily="2" charset="2"/>
              <a:buChar char="ü"/>
            </a:pPr>
            <a:r>
              <a:rPr kumimoji="1" lang="en-US" altLang="zh-CN" sz="1600" dirty="0">
                <a:latin typeface="SimSun-ExtB" panose="02010609060101010101" pitchFamily="49" charset="-122"/>
                <a:ea typeface="SimSun-ExtB" panose="02010609060101010101" pitchFamily="49" charset="-122"/>
              </a:rPr>
              <a:t>2</a:t>
            </a:r>
            <a:r>
              <a:rPr kumimoji="1" lang="zh-CN" altLang="en-US" sz="1600" dirty="0">
                <a:latin typeface="SimSun-ExtB" panose="02010609060101010101" pitchFamily="49" charset="-122"/>
                <a:ea typeface="SimSun-ExtB" panose="02010609060101010101" pitchFamily="49" charset="-122"/>
              </a:rPr>
              <a:t>、设计与初步实现了主动学习的多层级交互式特征选择方法和非自动／半自动／全自动的机器学习集成学习方法，并在蠕变断裂寿命的预测中得到初步应用；</a:t>
            </a:r>
            <a:endParaRPr kumimoji="1" lang="en-US" altLang="zh-CN" sz="1600" dirty="0">
              <a:latin typeface="SimSun-ExtB" panose="02010609060101010101" pitchFamily="49" charset="-122"/>
              <a:ea typeface="SimSun-ExtB" panose="02010609060101010101" pitchFamily="49" charset="-122"/>
            </a:endParaRPr>
          </a:p>
          <a:p>
            <a:pPr lvl="0">
              <a:lnSpc>
                <a:spcPct val="110000"/>
              </a:lnSpc>
            </a:pPr>
            <a:r>
              <a:rPr kumimoji="1" lang="en-US" altLang="zh-CN" sz="1600" b="1" dirty="0">
                <a:latin typeface="SimSun-ExtB" panose="02010609060101010101" pitchFamily="49" charset="-122"/>
                <a:ea typeface="SimSun-ExtB" panose="02010609060101010101" pitchFamily="49" charset="-122"/>
              </a:rPr>
              <a:t>3</a:t>
            </a:r>
            <a:r>
              <a:rPr kumimoji="1" lang="zh-CN" altLang="en-US" sz="1600" b="1" dirty="0">
                <a:latin typeface="SimSun-ExtB" panose="02010609060101010101" pitchFamily="49" charset="-122"/>
                <a:ea typeface="SimSun-ExtB" panose="02010609060101010101" pitchFamily="49" charset="-122"/>
              </a:rPr>
              <a:t>、对国际高温合金会议文献中的蠕变性能数据进行了初步的分类和解读，并初步提出和设计了针对王院士</a:t>
            </a:r>
            <a:r>
              <a:rPr kumimoji="1" lang="en-US" altLang="zh-CN" sz="1600" b="1" dirty="0">
                <a:latin typeface="SimSun-ExtB" panose="02010609060101010101" pitchFamily="49" charset="-122"/>
                <a:ea typeface="SimSun-ExtB" panose="02010609060101010101" pitchFamily="49" charset="-122"/>
              </a:rPr>
              <a:t>49</a:t>
            </a:r>
            <a:r>
              <a:rPr kumimoji="1" lang="zh-CN" altLang="en-US" sz="1600" b="1" dirty="0">
                <a:latin typeface="SimSun-ExtB" panose="02010609060101010101" pitchFamily="49" charset="-122"/>
                <a:ea typeface="SimSun-ExtB" panose="02010609060101010101" pitchFamily="49" charset="-122"/>
              </a:rPr>
              <a:t>篇文献和</a:t>
            </a:r>
            <a:r>
              <a:rPr kumimoji="1" lang="en-US" altLang="zh-CN" sz="1600" b="1" dirty="0">
                <a:latin typeface="SimSun-ExtB" panose="02010609060101010101" pitchFamily="49" charset="-122"/>
                <a:ea typeface="SimSun-ExtB" panose="02010609060101010101" pitchFamily="49" charset="-122"/>
              </a:rPr>
              <a:t>1256</a:t>
            </a:r>
            <a:r>
              <a:rPr kumimoji="1" lang="zh-CN" altLang="en-US" sz="1600" b="1" dirty="0">
                <a:latin typeface="SimSun-ExtB" panose="02010609060101010101" pitchFamily="49" charset="-122"/>
                <a:ea typeface="SimSun-ExtB" panose="02010609060101010101" pitchFamily="49" charset="-122"/>
              </a:rPr>
              <a:t>篇金属会议文献的数据关联分析和规则提取的解决思路。</a:t>
            </a:r>
            <a:endParaRPr kumimoji="1" lang="en-US" altLang="zh-CN" sz="1600" b="1" dirty="0">
              <a:latin typeface="SimSun-ExtB" panose="02010609060101010101" pitchFamily="49" charset="-122"/>
              <a:ea typeface="SimSun-ExtB" panose="02010609060101010101" pitchFamily="49" charset="-122"/>
            </a:endParaRPr>
          </a:p>
          <a:p>
            <a:pPr lvl="0">
              <a:lnSpc>
                <a:spcPct val="110000"/>
              </a:lnSpc>
            </a:pPr>
            <a:r>
              <a:rPr kumimoji="1" lang="en-US" altLang="zh-CN" sz="1600" b="1" dirty="0">
                <a:latin typeface="SimSun-ExtB" panose="02010609060101010101" pitchFamily="49" charset="-122"/>
                <a:ea typeface="SimSun-ExtB" panose="02010609060101010101" pitchFamily="49" charset="-122"/>
              </a:rPr>
              <a:t>4</a:t>
            </a:r>
            <a:r>
              <a:rPr kumimoji="1" lang="zh-CN" altLang="en-US" sz="1600" b="1" dirty="0">
                <a:latin typeface="SimSun-ExtB" panose="02010609060101010101" pitchFamily="49" charset="-122"/>
                <a:ea typeface="SimSun-ExtB" panose="02010609060101010101" pitchFamily="49" charset="-122"/>
              </a:rPr>
              <a:t>、初步结合和利用聚类分析和决策树算法等，构建了能够精确预测合金蠕变性能优劣（</a:t>
            </a:r>
            <a:r>
              <a:rPr kumimoji="1" lang="en-US" altLang="zh-CN" sz="1600" b="1" dirty="0">
                <a:latin typeface="SimSun-ExtB" panose="02010609060101010101" pitchFamily="49" charset="-122"/>
                <a:ea typeface="SimSun-ExtB" panose="02010609060101010101" pitchFamily="49" charset="-122"/>
              </a:rPr>
              <a:t>superior/poor</a:t>
            </a:r>
            <a:r>
              <a:rPr kumimoji="1" lang="zh-CN" altLang="en-US" sz="1600" b="1" dirty="0">
                <a:latin typeface="SimSun-ExtB" panose="02010609060101010101" pitchFamily="49" charset="-122"/>
                <a:ea typeface="SimSun-ExtB" panose="02010609060101010101" pitchFamily="49" charset="-122"/>
              </a:rPr>
              <a:t>）的决策模型，并基于此对合金的蠕变构效关系进行了简单的规则抽取；</a:t>
            </a:r>
            <a:endParaRPr kumimoji="1" lang="en-US" altLang="zh-CN" sz="1600" b="1" dirty="0">
              <a:latin typeface="SimSun-ExtB" panose="02010609060101010101" pitchFamily="49" charset="-122"/>
              <a:ea typeface="SimSun-ExtB" panose="02010609060101010101" pitchFamily="49" charset="-122"/>
            </a:endParaRPr>
          </a:p>
          <a:p>
            <a:pPr marL="0" lvl="0" indent="0">
              <a:lnSpc>
                <a:spcPct val="110000"/>
              </a:lnSpc>
              <a:buNone/>
            </a:pPr>
            <a:endParaRPr kumimoji="1" lang="en-US" altLang="zh-CN" sz="1600" b="1" dirty="0">
              <a:latin typeface="SimSun-ExtB" panose="02010609060101010101" pitchFamily="49" charset="-122"/>
              <a:ea typeface="SimSun-ExtB" panose="02010609060101010101" pitchFamily="49" charset="-122"/>
            </a:endParaRPr>
          </a:p>
          <a:p>
            <a:endParaRPr kumimoji="1" lang="zh-CN" altLang="en-US" sz="1800" dirty="0">
              <a:latin typeface="SimSun-ExtB" panose="02010609060101010101" pitchFamily="49" charset="-122"/>
              <a:ea typeface="SimSun-ExtB" panose="02010609060101010101" pitchFamily="49" charset="-122"/>
            </a:endParaRPr>
          </a:p>
        </p:txBody>
      </p:sp>
      <p:sp>
        <p:nvSpPr>
          <p:cNvPr id="4" name="标题 1">
            <a:extLst>
              <a:ext uri="{FF2B5EF4-FFF2-40B4-BE49-F238E27FC236}">
                <a16:creationId xmlns:a16="http://schemas.microsoft.com/office/drawing/2014/main" id="{ECA80E4B-20BB-C54F-A90F-CFF21ACC71B4}"/>
              </a:ext>
            </a:extLst>
          </p:cNvPr>
          <p:cNvSpPr>
            <a:spLocks noGrp="1"/>
          </p:cNvSpPr>
          <p:nvPr>
            <p:ph type="title"/>
          </p:nvPr>
        </p:nvSpPr>
        <p:spPr>
          <a:xfrm>
            <a:off x="914400" y="0"/>
            <a:ext cx="8229600" cy="796950"/>
          </a:xfrm>
        </p:spPr>
        <p:txBody>
          <a:bodyPr/>
          <a:lstStyle/>
          <a:p>
            <a:r>
              <a:rPr kumimoji="1" lang="zh-CN" altLang="en-US" dirty="0"/>
              <a:t>阶段工作结果列表</a:t>
            </a:r>
          </a:p>
        </p:txBody>
      </p:sp>
      <p:sp>
        <p:nvSpPr>
          <p:cNvPr id="7" name="内容占位符 2">
            <a:extLst>
              <a:ext uri="{FF2B5EF4-FFF2-40B4-BE49-F238E27FC236}">
                <a16:creationId xmlns:a16="http://schemas.microsoft.com/office/drawing/2014/main" id="{ED9F5C50-E490-40D7-B907-0B5689F9E974}"/>
              </a:ext>
            </a:extLst>
          </p:cNvPr>
          <p:cNvSpPr txBox="1">
            <a:spLocks/>
          </p:cNvSpPr>
          <p:nvPr/>
        </p:nvSpPr>
        <p:spPr>
          <a:xfrm>
            <a:off x="387558" y="3717032"/>
            <a:ext cx="8360906" cy="36004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92500" lnSpcReduction="10000"/>
          </a:bodyPr>
          <a:lstStyle>
            <a:lvl1pPr marL="457200" indent="-457200" algn="l" defTabSz="0" rtl="0" eaLnBrk="0" fontAlgn="base" latinLnBrk="1" hangingPunct="0">
              <a:spcBef>
                <a:spcPct val="20000"/>
              </a:spcBef>
              <a:spcAft>
                <a:spcPct val="0"/>
              </a:spcAft>
              <a:buFontTx/>
              <a:buBlip>
                <a:blip r:embed="rId2"/>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kumimoji="1" lang="en-US" altLang="zh-CN" sz="1600" b="1" dirty="0">
                <a:latin typeface="SimSun-ExtB" panose="02010609060101010101" pitchFamily="49" charset="-122"/>
                <a:ea typeface="SimSun-ExtB" panose="02010609060101010101" pitchFamily="49" charset="-122"/>
              </a:rPr>
              <a:t>5</a:t>
            </a:r>
            <a:r>
              <a:rPr kumimoji="1" lang="zh-CN" altLang="en-US" sz="1600" b="1" dirty="0">
                <a:latin typeface="SimSun-ExtB" panose="02010609060101010101" pitchFamily="49" charset="-122"/>
                <a:ea typeface="SimSun-ExtB" panose="02010609060101010101" pitchFamily="49" charset="-122"/>
              </a:rPr>
              <a:t>、开发了高温合金机器学习平台</a:t>
            </a:r>
            <a:r>
              <a:rPr kumimoji="1" lang="en-US" altLang="zh-CN" sz="1600" b="1" dirty="0">
                <a:latin typeface="SimSun-ExtB" panose="02010609060101010101" pitchFamily="49" charset="-122"/>
                <a:ea typeface="SimSun-ExtB" panose="02010609060101010101" pitchFamily="49" charset="-122"/>
              </a:rPr>
              <a:t>V0.9</a:t>
            </a:r>
            <a:r>
              <a:rPr kumimoji="1" lang="en-US" sz="1800" b="1" dirty="0">
                <a:latin typeface="SimSun-ExtB" panose="02010609060101010101" pitchFamily="49" charset="-122"/>
                <a:ea typeface="SimSun-ExtB" panose="02010609060101010101" pitchFamily="49" charset="-122"/>
              </a:rPr>
              <a:t>；</a:t>
            </a:r>
            <a:endParaRPr kumimoji="1" lang="en-US" altLang="zh-CN" sz="1800" b="1" dirty="0">
              <a:latin typeface="SimSun-ExtB" panose="02010609060101010101" pitchFamily="49" charset="-122"/>
              <a:ea typeface="SimSun-ExtB" panose="02010609060101010101" pitchFamily="49" charset="-122"/>
            </a:endParaRPr>
          </a:p>
          <a:p>
            <a:endParaRPr kumimoji="1" lang="en-US" sz="3200" dirty="0">
              <a:latin typeface="SimSun-ExtB" panose="02010609060101010101" pitchFamily="49" charset="-122"/>
              <a:ea typeface="SimSun-ExtB" panose="02010609060101010101" pitchFamily="49" charset="-122"/>
            </a:endParaRPr>
          </a:p>
        </p:txBody>
      </p:sp>
      <p:sp>
        <p:nvSpPr>
          <p:cNvPr id="8" name="内容占位符 2">
            <a:extLst>
              <a:ext uri="{FF2B5EF4-FFF2-40B4-BE49-F238E27FC236}">
                <a16:creationId xmlns:a16="http://schemas.microsoft.com/office/drawing/2014/main" id="{B88A074E-2A05-4E9D-AA33-39054F5B5C58}"/>
              </a:ext>
            </a:extLst>
          </p:cNvPr>
          <p:cNvSpPr txBox="1">
            <a:spLocks/>
          </p:cNvSpPr>
          <p:nvPr/>
        </p:nvSpPr>
        <p:spPr>
          <a:xfrm>
            <a:off x="379580" y="4176464"/>
            <a:ext cx="8360906" cy="2636912"/>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457200" indent="-457200" algn="l" defTabSz="0" rtl="0" eaLnBrk="0" fontAlgn="base" latinLnBrk="1" hangingPunct="0">
              <a:spcBef>
                <a:spcPct val="20000"/>
              </a:spcBef>
              <a:spcAft>
                <a:spcPct val="0"/>
              </a:spcAft>
              <a:buFontTx/>
              <a:buBlip>
                <a:blip r:embed="rId2"/>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buFont typeface="Wingdings" panose="05000000000000000000" pitchFamily="2" charset="2"/>
              <a:buChar char="ü"/>
            </a:pPr>
            <a:r>
              <a:rPr kumimoji="1" lang="en-US" altLang="zh-CN" sz="1600" dirty="0">
                <a:latin typeface="SimSun-ExtB" panose="02010609060101010101" pitchFamily="49" charset="-122"/>
                <a:ea typeface="SimSun-ExtB" panose="02010609060101010101" pitchFamily="49" charset="-122"/>
              </a:rPr>
              <a:t>6</a:t>
            </a:r>
            <a:r>
              <a:rPr kumimoji="1" lang="en-US" sz="1600" dirty="0">
                <a:latin typeface="SimSun-ExtB" panose="02010609060101010101" pitchFamily="49" charset="-122"/>
                <a:ea typeface="SimSun-ExtB" panose="02010609060101010101" pitchFamily="49" charset="-122"/>
              </a:rPr>
              <a:t>、</a:t>
            </a:r>
            <a:r>
              <a:rPr lang="en-US" altLang="zh-CN" sz="1600" dirty="0">
                <a:latin typeface="SimSun-ExtB" panose="02010609060101010101" pitchFamily="49" charset="-122"/>
                <a:ea typeface="SimSun-ExtB" panose="02010609060101010101" pitchFamily="49" charset="-122"/>
              </a:rPr>
              <a:t> </a:t>
            </a:r>
            <a:r>
              <a:rPr lang="zh-CN" altLang="en-US" sz="1600" dirty="0">
                <a:latin typeface="SimSun-ExtB" panose="02010609060101010101" pitchFamily="49" charset="-122"/>
                <a:ea typeface="SimSun-ExtB" panose="02010609060101010101" pitchFamily="49" charset="-122"/>
              </a:rPr>
              <a:t>参加</a:t>
            </a:r>
            <a:r>
              <a:rPr lang="en-US" altLang="zh-CN" sz="1600" dirty="0">
                <a:latin typeface="SimSun-ExtB" panose="02010609060101010101" pitchFamily="49" charset="-122"/>
                <a:ea typeface="SimSun-ExtB" panose="02010609060101010101" pitchFamily="49" charset="-122"/>
              </a:rPr>
              <a:t>2018</a:t>
            </a:r>
            <a:r>
              <a:rPr lang="zh-CN" altLang="en-US" sz="1600" dirty="0">
                <a:latin typeface="SimSun-ExtB" panose="02010609060101010101" pitchFamily="49" charset="-122"/>
                <a:ea typeface="SimSun-ExtB" panose="02010609060101010101" pitchFamily="49" charset="-122"/>
              </a:rPr>
              <a:t>届中国材料大会（</a:t>
            </a:r>
            <a:r>
              <a:rPr lang="en-US" altLang="zh-CN" sz="1600" dirty="0">
                <a:latin typeface="SimSun-ExtB" panose="02010609060101010101" pitchFamily="49" charset="-122"/>
                <a:ea typeface="SimSun-ExtB" panose="02010609060101010101" pitchFamily="49" charset="-122"/>
              </a:rPr>
              <a:t>CMRS2018</a:t>
            </a:r>
            <a:r>
              <a:rPr lang="en-US" sz="1600" dirty="0">
                <a:latin typeface="SimSun-ExtB" panose="02010609060101010101" pitchFamily="49" charset="-122"/>
                <a:ea typeface="SimSun-ExtB" panose="02010609060101010101" pitchFamily="49" charset="-122"/>
              </a:rPr>
              <a:t>）（</a:t>
            </a:r>
            <a:r>
              <a:rPr lang="en-US" altLang="zh-CN" sz="1600" dirty="0">
                <a:latin typeface="SimSun-ExtB" panose="02010609060101010101" pitchFamily="49" charset="-122"/>
                <a:ea typeface="SimSun-ExtB" panose="02010609060101010101" pitchFamily="49" charset="-122"/>
              </a:rPr>
              <a:t>2018.07.12-07.16</a:t>
            </a:r>
            <a:r>
              <a:rPr lang="en-US" sz="1600" dirty="0">
                <a:latin typeface="SimSun-ExtB" panose="02010609060101010101" pitchFamily="49" charset="-122"/>
                <a:ea typeface="SimSun-ExtB" panose="02010609060101010101" pitchFamily="49" charset="-122"/>
              </a:rPr>
              <a:t>，</a:t>
            </a:r>
            <a:r>
              <a:rPr lang="zh-CN" altLang="en-US" sz="1600" dirty="0">
                <a:latin typeface="SimSun-ExtB" panose="02010609060101010101" pitchFamily="49" charset="-122"/>
                <a:ea typeface="SimSun-ExtB" panose="02010609060101010101" pitchFamily="49" charset="-122"/>
              </a:rPr>
              <a:t>福建厦门），</a:t>
            </a:r>
            <a:r>
              <a:rPr kumimoji="1" lang="zh-CN" altLang="en-US" sz="1600" dirty="0">
                <a:latin typeface="SimSun-ExtB" panose="02010609060101010101" pitchFamily="49" charset="-122"/>
                <a:ea typeface="SimSun-ExtB" panose="02010609060101010101" pitchFamily="49" charset="-122"/>
              </a:rPr>
              <a:t>墙报</a:t>
            </a:r>
          </a:p>
          <a:p>
            <a:pPr lvl="1">
              <a:lnSpc>
                <a:spcPct val="110000"/>
              </a:lnSpc>
              <a:buFont typeface="Wingdings" panose="05000000000000000000" pitchFamily="2" charset="2"/>
              <a:buChar char="ü"/>
            </a:pPr>
            <a:r>
              <a:rPr lang="en-US" altLang="zh-CN" sz="1600" dirty="0">
                <a:latin typeface="SimSun-ExtB" panose="02010609060101010101" pitchFamily="49" charset="-122"/>
                <a:ea typeface="SimSun-ExtB" panose="02010609060101010101" pitchFamily="49" charset="-122"/>
              </a:rPr>
              <a:t>(1)</a:t>
            </a:r>
            <a:r>
              <a:rPr lang="zh-CN" altLang="en-US" sz="1600" dirty="0">
                <a:latin typeface="SimSun-ExtB" panose="02010609060101010101" pitchFamily="49" charset="-122"/>
                <a:ea typeface="SimSun-ExtB" panose="02010609060101010101" pitchFamily="49" charset="-122"/>
              </a:rPr>
              <a:t> 基于机器学习的多尺度镍基单晶高温合金蠕变寿命预测，获“材料基因组”分会优秀墙报</a:t>
            </a:r>
          </a:p>
          <a:p>
            <a:pPr lvl="1">
              <a:lnSpc>
                <a:spcPct val="110000"/>
              </a:lnSpc>
              <a:buFont typeface="Wingdings" panose="05000000000000000000" pitchFamily="2" charset="2"/>
              <a:buChar char="ü"/>
            </a:pPr>
            <a:r>
              <a:rPr lang="en-US" altLang="zh-CN" sz="1600" dirty="0">
                <a:latin typeface="SimSun-ExtB" panose="02010609060101010101" pitchFamily="49" charset="-122"/>
                <a:ea typeface="SimSun-ExtB" panose="02010609060101010101" pitchFamily="49" charset="-122"/>
              </a:rPr>
              <a:t>(2)</a:t>
            </a:r>
            <a:r>
              <a:rPr lang="zh-CN" altLang="en-US" sz="1600" dirty="0">
                <a:latin typeface="SimSun-ExtB" panose="02010609060101010101" pitchFamily="49" charset="-122"/>
                <a:ea typeface="SimSun-ExtB" panose="02010609060101010101" pitchFamily="49" charset="-122"/>
              </a:rPr>
              <a:t>机器学习在</a:t>
            </a:r>
            <a:r>
              <a:rPr lang="en-US" altLang="zh-CN" sz="1600" dirty="0">
                <a:latin typeface="SimSun-ExtB" panose="02010609060101010101" pitchFamily="49" charset="-122"/>
                <a:ea typeface="SimSun-ExtB" panose="02010609060101010101" pitchFamily="49" charset="-122"/>
              </a:rPr>
              <a:t>EMTO-CPA</a:t>
            </a:r>
            <a:r>
              <a:rPr lang="zh-CN" altLang="en-US" sz="1600" dirty="0">
                <a:latin typeface="SimSun-ExtB" panose="02010609060101010101" pitchFamily="49" charset="-122"/>
                <a:ea typeface="SimSun-ExtB" panose="02010609060101010101" pitchFamily="49" charset="-122"/>
              </a:rPr>
              <a:t>计算中的应用</a:t>
            </a:r>
            <a:r>
              <a:rPr lang="en-US" altLang="zh-CN" sz="1600" dirty="0">
                <a:latin typeface="SimSun-ExtB" panose="02010609060101010101" pitchFamily="49" charset="-122"/>
                <a:ea typeface="SimSun-ExtB" panose="02010609060101010101" pitchFamily="49" charset="-122"/>
              </a:rPr>
              <a:t>—Ni-Co-X</a:t>
            </a:r>
            <a:r>
              <a:rPr lang="zh-CN" altLang="en-US" sz="1600" dirty="0">
                <a:latin typeface="SimSun-ExtB" panose="02010609060101010101" pitchFamily="49" charset="-122"/>
                <a:ea typeface="SimSun-ExtB" panose="02010609060101010101" pitchFamily="49" charset="-122"/>
              </a:rPr>
              <a:t>体系</a:t>
            </a:r>
            <a:r>
              <a:rPr lang="en-US" altLang="zh-CN" sz="1600" dirty="0" err="1">
                <a:latin typeface="SimSun-ExtB" panose="02010609060101010101" pitchFamily="49" charset="-122"/>
                <a:ea typeface="SimSun-ExtB" panose="02010609060101010101" pitchFamily="49" charset="-122"/>
              </a:rPr>
              <a:t>Fcc</a:t>
            </a:r>
            <a:r>
              <a:rPr lang="zh-CN" altLang="en-US" sz="1600" dirty="0">
                <a:latin typeface="SimSun-ExtB" panose="02010609060101010101" pitchFamily="49" charset="-122"/>
                <a:ea typeface="SimSun-ExtB" panose="02010609060101010101" pitchFamily="49" charset="-122"/>
              </a:rPr>
              <a:t>相形成能的集成计算</a:t>
            </a:r>
          </a:p>
          <a:p>
            <a:pPr>
              <a:lnSpc>
                <a:spcPct val="110000"/>
              </a:lnSpc>
            </a:pPr>
            <a:r>
              <a:rPr kumimoji="1" lang="en-US" altLang="zh-CN" sz="1600" b="1" dirty="0">
                <a:latin typeface="SimSun-ExtB" panose="02010609060101010101" pitchFamily="49" charset="-122"/>
                <a:ea typeface="SimSun-ExtB" panose="02010609060101010101" pitchFamily="49" charset="-122"/>
              </a:rPr>
              <a:t>7</a:t>
            </a:r>
            <a:r>
              <a:rPr kumimoji="1" lang="zh-CN" altLang="en-US" sz="1600" b="1" dirty="0">
                <a:latin typeface="SimSun-ExtB" panose="02010609060101010101" pitchFamily="49" charset="-122"/>
                <a:ea typeface="SimSun-ExtB" panose="02010609060101010101" pitchFamily="49" charset="-122"/>
              </a:rPr>
              <a:t>、正在撰写两篇论文，待投</a:t>
            </a:r>
          </a:p>
          <a:p>
            <a:pPr lvl="1">
              <a:lnSpc>
                <a:spcPct val="110000"/>
              </a:lnSpc>
            </a:pPr>
            <a:r>
              <a:rPr lang="en-US" altLang="zh-CN" sz="1400" b="1" dirty="0">
                <a:latin typeface="SimSun-ExtB" panose="02010609060101010101" pitchFamily="49" charset="-122"/>
                <a:ea typeface="SimSun-ExtB" panose="02010609060101010101" pitchFamily="49" charset="-122"/>
              </a:rPr>
              <a:t>(1) </a:t>
            </a:r>
            <a:r>
              <a:rPr lang="en-US" altLang="zh-CN" sz="1400" b="1" dirty="0">
                <a:solidFill>
                  <a:srgbClr val="FF0000"/>
                </a:solidFill>
                <a:latin typeface="SimSun-ExtB" panose="02010609060101010101" pitchFamily="49" charset="-122"/>
                <a:ea typeface="SimSun-ExtB" panose="02010609060101010101" pitchFamily="49" charset="-122"/>
              </a:rPr>
              <a:t>Automated and Interpretable Feature Selection Incorporating Weighted Score-based Expert Knowledge toward Modelling Materials with Targeted Properties</a:t>
            </a:r>
          </a:p>
          <a:p>
            <a:pPr lvl="1">
              <a:lnSpc>
                <a:spcPct val="110000"/>
              </a:lnSpc>
            </a:pPr>
            <a:r>
              <a:rPr lang="en-US" altLang="zh-CN" sz="1400" b="1" dirty="0">
                <a:latin typeface="SimSun-ExtB" panose="02010609060101010101" pitchFamily="49" charset="-122"/>
                <a:ea typeface="SimSun-ExtB" panose="02010609060101010101" pitchFamily="49" charset="-122"/>
              </a:rPr>
              <a:t>(2)</a:t>
            </a:r>
            <a:r>
              <a:rPr lang="en-US" altLang="zh-CN" sz="1400" b="1" dirty="0">
                <a:solidFill>
                  <a:srgbClr val="FF0000"/>
                </a:solidFill>
                <a:latin typeface="SimSun-ExtB" panose="02010609060101010101" pitchFamily="49" charset="-122"/>
                <a:ea typeface="SimSun-ExtB" panose="02010609060101010101" pitchFamily="49" charset="-122"/>
              </a:rPr>
              <a:t> Divide-and-Conquer based self-adaptive learning method on predicting creep rupture life</a:t>
            </a:r>
          </a:p>
          <a:p>
            <a:endParaRPr kumimoji="1" lang="en-US" sz="1600"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848796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a16="http://schemas.microsoft.com/office/drawing/2014/main"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a16="http://schemas.microsoft.com/office/drawing/2014/main"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a16="http://schemas.microsoft.com/office/drawing/2014/main"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a16="http://schemas.microsoft.com/office/drawing/2014/main"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val="174704882"/>
                    </a:ext>
                  </a:extLst>
                </a:gridCol>
                <a:gridCol w="759829">
                  <a:extLst>
                    <a:ext uri="{9D8B030D-6E8A-4147-A177-3AD203B41FA5}">
                      <a16:colId xmlns:a16="http://schemas.microsoft.com/office/drawing/2014/main" val="2945508070"/>
                    </a:ext>
                  </a:extLst>
                </a:gridCol>
                <a:gridCol w="759829">
                  <a:extLst>
                    <a:ext uri="{9D8B030D-6E8A-4147-A177-3AD203B41FA5}">
                      <a16:colId xmlns:a16="http://schemas.microsoft.com/office/drawing/2014/main" val="2795111710"/>
                    </a:ext>
                  </a:extLst>
                </a:gridCol>
                <a:gridCol w="759829">
                  <a:extLst>
                    <a:ext uri="{9D8B030D-6E8A-4147-A177-3AD203B41FA5}">
                      <a16:colId xmlns:a16="http://schemas.microsoft.com/office/drawing/2014/main" val="2443541619"/>
                    </a:ext>
                  </a:extLst>
                </a:gridCol>
                <a:gridCol w="759829">
                  <a:extLst>
                    <a:ext uri="{9D8B030D-6E8A-4147-A177-3AD203B41FA5}">
                      <a16:colId xmlns:a16="http://schemas.microsoft.com/office/drawing/2014/main"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792457489"/>
                  </a:ext>
                </a:extLst>
              </a:tr>
            </a:tbl>
          </a:graphicData>
        </a:graphic>
      </p:graphicFrame>
      <p:graphicFrame>
        <p:nvGraphicFramePr>
          <p:cNvPr id="13" name="表格 12">
            <a:extLst>
              <a:ext uri="{FF2B5EF4-FFF2-40B4-BE49-F238E27FC236}">
                <a16:creationId xmlns:a16="http://schemas.microsoft.com/office/drawing/2014/main"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a16="http://schemas.microsoft.com/office/drawing/2014/main" val="2163569792"/>
                    </a:ext>
                  </a:extLst>
                </a:gridCol>
                <a:gridCol w="796443">
                  <a:extLst>
                    <a:ext uri="{9D8B030D-6E8A-4147-A177-3AD203B41FA5}">
                      <a16:colId xmlns:a16="http://schemas.microsoft.com/office/drawing/2014/main" val="3690071029"/>
                    </a:ext>
                  </a:extLst>
                </a:gridCol>
                <a:gridCol w="962368">
                  <a:extLst>
                    <a:ext uri="{9D8B030D-6E8A-4147-A177-3AD203B41FA5}">
                      <a16:colId xmlns:a16="http://schemas.microsoft.com/office/drawing/2014/main" val="2699605780"/>
                    </a:ext>
                  </a:extLst>
                </a:gridCol>
                <a:gridCol w="862813">
                  <a:extLst>
                    <a:ext uri="{9D8B030D-6E8A-4147-A177-3AD203B41FA5}">
                      <a16:colId xmlns:a16="http://schemas.microsoft.com/office/drawing/2014/main"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405925321"/>
                  </a:ext>
                </a:extLst>
              </a:tr>
            </a:tbl>
          </a:graphicData>
        </a:graphic>
      </p:graphicFrame>
      <p:sp>
        <p:nvSpPr>
          <p:cNvPr id="18" name="矩形 17">
            <a:extLst>
              <a:ext uri="{FF2B5EF4-FFF2-40B4-BE49-F238E27FC236}">
                <a16:creationId xmlns:a16="http://schemas.microsoft.com/office/drawing/2014/main"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7126153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42182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3"/>
          <a:stretch>
            <a:fillRect/>
          </a:stretch>
        </p:blipFill>
        <p:spPr>
          <a:xfrm>
            <a:off x="190950" y="823907"/>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746550"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源数据分类与分析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5"/>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6"/>
            <a:stretch>
              <a:fillRect/>
            </a:stretch>
          </p:blipFill>
          <p:spPr>
            <a:xfrm>
              <a:off x="126398" y="3542128"/>
              <a:ext cx="1435252" cy="1378401"/>
            </a:xfrm>
            <a:prstGeom prst="rect">
              <a:avLst/>
            </a:prstGeom>
          </p:spPr>
        </p:pic>
        <p:pic>
          <p:nvPicPr>
            <p:cNvPr id="7" name="图片 6"/>
            <p:cNvPicPr>
              <a:picLocks noChangeAspect="1"/>
            </p:cNvPicPr>
            <p:nvPr/>
          </p:nvPicPr>
          <p:blipFill>
            <a:blip r:embed="rId7"/>
            <a:stretch>
              <a:fillRect/>
            </a:stretch>
          </p:blipFill>
          <p:spPr>
            <a:xfrm>
              <a:off x="1807876" y="3551660"/>
              <a:ext cx="996010" cy="996010"/>
            </a:xfrm>
            <a:prstGeom prst="rect">
              <a:avLst/>
            </a:prstGeom>
          </p:spPr>
        </p:pic>
        <p:pic>
          <p:nvPicPr>
            <p:cNvPr id="9" name="图片 8"/>
            <p:cNvPicPr>
              <a:picLocks noChangeAspect="1"/>
            </p:cNvPicPr>
            <p:nvPr/>
          </p:nvPicPr>
          <p:blipFill>
            <a:blip r:embed="rId8"/>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9"/>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pic>
        <p:nvPicPr>
          <p:cNvPr id="10" name="图片 9"/>
          <p:cNvPicPr>
            <a:picLocks noChangeAspect="1"/>
          </p:cNvPicPr>
          <p:nvPr/>
        </p:nvPicPr>
        <p:blipFill>
          <a:blip r:embed="rId10"/>
          <a:stretch>
            <a:fillRect/>
          </a:stretch>
        </p:blipFill>
        <p:spPr>
          <a:xfrm>
            <a:off x="4507331" y="876583"/>
            <a:ext cx="4587977" cy="2959209"/>
          </a:xfrm>
          <a:prstGeom prst="rect">
            <a:avLst/>
          </a:prstGeom>
        </p:spPr>
      </p:pic>
    </p:spTree>
    <p:extLst>
      <p:ext uri="{BB962C8B-B14F-4D97-AF65-F5344CB8AC3E}">
        <p14:creationId xmlns:p14="http://schemas.microsoft.com/office/powerpoint/2010/main" val="3049563627"/>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33092</TotalTime>
  <Words>8535</Words>
  <Application>Microsoft Office PowerPoint</Application>
  <PresentationFormat>全屏显示(4:3)</PresentationFormat>
  <Paragraphs>1159</Paragraphs>
  <Slides>60</Slides>
  <Notes>45</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60</vt:i4>
      </vt:variant>
    </vt:vector>
  </HeadingPairs>
  <TitlesOfParts>
    <vt:vector size="78" baseType="lpstr">
      <vt:lpstr>SimSun-ExtB</vt:lpstr>
      <vt:lpstr>Songti SC</vt:lpstr>
      <vt:lpstr>等线</vt:lpstr>
      <vt:lpstr>方正姚体</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Equation</vt:lpstr>
      <vt:lpstr>基于机器学习的 镍基单晶高温合金材料 数据分析方法研究</vt:lpstr>
      <vt:lpstr>内容索引</vt:lpstr>
      <vt:lpstr>内容索引</vt:lpstr>
      <vt:lpstr>进度计划表</vt:lpstr>
      <vt:lpstr>工作总览</vt:lpstr>
      <vt:lpstr>阶段工作结果列表</vt:lpstr>
      <vt:lpstr>内容索引</vt:lpstr>
      <vt:lpstr>工作进展总览</vt:lpstr>
      <vt:lpstr>49篇文献精读与数据采集与存储</vt:lpstr>
      <vt:lpstr>国际高温合金会议文献数据概况</vt:lpstr>
      <vt:lpstr>高温合金会议文献蠕变数据的解读</vt:lpstr>
      <vt:lpstr>基于文献的数据关联分析与规则提取 —工作思路</vt:lpstr>
      <vt:lpstr>当前存在的问题和对策</vt:lpstr>
      <vt:lpstr>工作进展总览</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工作进展总览</vt:lpstr>
      <vt:lpstr>基于聚类的最优回归集成学习方法预测蠕变寿命      —蠕变数据搜集</vt:lpstr>
      <vt:lpstr>PowerPoint 演示文稿</vt:lpstr>
      <vt:lpstr>基于聚类的最优回归集成学习方法预测蠕变寿命      —新属性构造1</vt:lpstr>
      <vt:lpstr>基于聚类的最优回归集成学习方法预测蠕变寿命      —新属性构造2</vt:lpstr>
      <vt:lpstr>基于聚类的最优回归集成学习方法</vt:lpstr>
      <vt:lpstr>蠕变断裂寿命的预测</vt:lpstr>
      <vt:lpstr>工作进展总览</vt:lpstr>
      <vt:lpstr>基于聚类的蠕变性能优劣关联分析与规则抽取</vt:lpstr>
      <vt:lpstr>基于聚类分析的蠕变性能的正反例学习</vt:lpstr>
      <vt:lpstr>蠕变性能优化的规则抽取</vt:lpstr>
      <vt:lpstr>基于蠕变性能的决策树及规则抽取</vt:lpstr>
      <vt:lpstr>基于蠕变性能的决策树（1）及规则抽取</vt:lpstr>
      <vt:lpstr>基于蠕变性能的决策树（2）及规则抽取</vt:lpstr>
      <vt:lpstr>蠕变性能描述因子的重要性</vt:lpstr>
      <vt:lpstr>当前存在的问题和对策</vt:lpstr>
      <vt:lpstr>预计开展工作一 —蠕变新属性的进一步引入和分析</vt:lpstr>
      <vt:lpstr>预计开展工作二 基于贝叶斯网络的合金蠕变构效关系的不确定性推理</vt:lpstr>
      <vt:lpstr>基于贝叶斯网络的合金蠕变构效关系的不确定性推理</vt:lpstr>
      <vt:lpstr>PowerPoint 演示文稿</vt:lpstr>
      <vt:lpstr>PowerPoint 演示文稿</vt:lpstr>
      <vt:lpstr>工作进展总览</vt:lpstr>
      <vt:lpstr>平台总体架构</vt:lpstr>
      <vt:lpstr>平台的开发环境和运行环境</vt:lpstr>
      <vt:lpstr>平台展示——平台首页</vt:lpstr>
      <vt:lpstr>平台展示——首页数据搜索界面展示</vt:lpstr>
      <vt:lpstr>平台展示——数据上传与存储</vt:lpstr>
      <vt:lpstr>平台展示—— 基于主动学习的多层级交互式特征分析界面 </vt:lpstr>
      <vt:lpstr>平台展示—— 基于主动学习的多层级交互式特征分析界面 </vt:lpstr>
      <vt:lpstr>平台展示——特征筛结果展示</vt:lpstr>
      <vt:lpstr>平台展示——数据驱动的机器学习算法</vt:lpstr>
      <vt:lpstr>平台展示——机器学习算法（非自动化）</vt:lpstr>
      <vt:lpstr>平台展示——数据驱动的机器学习算法</vt:lpstr>
      <vt:lpstr>机器学习算法——半自动化（模板）流水线</vt:lpstr>
      <vt:lpstr>平台展示——数据驱动的机器学习算法</vt:lpstr>
      <vt:lpstr>机器学习算法——全自动化</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2769</cp:revision>
  <dcterms:created xsi:type="dcterms:W3CDTF">2014-12-26T05:35:01Z</dcterms:created>
  <dcterms:modified xsi:type="dcterms:W3CDTF">2019-05-09T11:49:42Z</dcterms:modified>
</cp:coreProperties>
</file>